
<file path=[Content_Types].xml><?xml version="1.0" encoding="utf-8"?>
<Types xmlns="http://schemas.openxmlformats.org/package/2006/content-types">
  <Default Extension="png" ContentType="image/png"/>
  <Default Extension="bin" ContentType="application/vnd.openxmlformats-officedocument.oleObject"/>
  <Default Extension="pdf" ContentType="application/pdf"/>
  <Default Extension="jpeg" ContentType="image/jpeg"/>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9.xml" ContentType="application/vnd.openxmlformats-officedocument.presentationml.notesSlide+xml"/>
  <Override PartName="/ppt/tags/tag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3.xml" ContentType="application/vnd.openxmlformats-officedocument.presentationml.tags+xml"/>
  <Override PartName="/ppt/notesSlides/notesSlide24.xml" ContentType="application/vnd.openxmlformats-officedocument.presentationml.notesSlide+xml"/>
  <Override PartName="/ppt/tags/tag4.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87" r:id="rId1"/>
  </p:sldMasterIdLst>
  <p:notesMasterIdLst>
    <p:notesMasterId r:id="rId50"/>
  </p:notesMasterIdLst>
  <p:sldIdLst>
    <p:sldId id="256" r:id="rId2"/>
    <p:sldId id="257" r:id="rId3"/>
    <p:sldId id="258" r:id="rId4"/>
    <p:sldId id="294" r:id="rId5"/>
    <p:sldId id="259" r:id="rId6"/>
    <p:sldId id="260" r:id="rId7"/>
    <p:sldId id="261" r:id="rId8"/>
    <p:sldId id="262" r:id="rId9"/>
    <p:sldId id="296" r:id="rId10"/>
    <p:sldId id="264" r:id="rId11"/>
    <p:sldId id="263" r:id="rId12"/>
    <p:sldId id="265" r:id="rId13"/>
    <p:sldId id="313" r:id="rId14"/>
    <p:sldId id="266" r:id="rId15"/>
    <p:sldId id="298" r:id="rId16"/>
    <p:sldId id="373" r:id="rId17"/>
    <p:sldId id="375" r:id="rId18"/>
    <p:sldId id="377" r:id="rId19"/>
    <p:sldId id="326" r:id="rId20"/>
    <p:sldId id="269" r:id="rId21"/>
    <p:sldId id="316" r:id="rId22"/>
    <p:sldId id="319" r:id="rId23"/>
    <p:sldId id="325" r:id="rId24"/>
    <p:sldId id="370" r:id="rId25"/>
    <p:sldId id="390" r:id="rId26"/>
    <p:sldId id="323" r:id="rId27"/>
    <p:sldId id="365" r:id="rId28"/>
    <p:sldId id="344" r:id="rId29"/>
    <p:sldId id="401" r:id="rId30"/>
    <p:sldId id="363" r:id="rId31"/>
    <p:sldId id="348" r:id="rId32"/>
    <p:sldId id="352" r:id="rId33"/>
    <p:sldId id="353" r:id="rId34"/>
    <p:sldId id="354" r:id="rId35"/>
    <p:sldId id="361" r:id="rId36"/>
    <p:sldId id="357" r:id="rId37"/>
    <p:sldId id="329" r:id="rId38"/>
    <p:sldId id="385" r:id="rId39"/>
    <p:sldId id="395" r:id="rId40"/>
    <p:sldId id="399" r:id="rId41"/>
    <p:sldId id="386" r:id="rId42"/>
    <p:sldId id="397" r:id="rId43"/>
    <p:sldId id="393" r:id="rId44"/>
    <p:sldId id="388" r:id="rId45"/>
    <p:sldId id="273" r:id="rId46"/>
    <p:sldId id="398" r:id="rId47"/>
    <p:sldId id="380" r:id="rId48"/>
    <p:sldId id="371" r:id="rId49"/>
  </p:sldIdLst>
  <p:sldSz cx="13004800" cy="9753600"/>
  <p:notesSz cx="6858000" cy="9144000"/>
  <p:defaultTextStyle>
    <a:lvl1pPr algn="ctr" defTabSz="584140">
      <a:defRPr sz="3800">
        <a:solidFill>
          <a:srgbClr val="FFFFFF"/>
        </a:solidFill>
        <a:latin typeface="+mn-lt"/>
        <a:ea typeface="+mn-ea"/>
        <a:cs typeface="+mn-cs"/>
        <a:sym typeface="ヒラギノ角ゴ ProN W3"/>
      </a:defRPr>
    </a:lvl1pPr>
    <a:lvl2pPr indent="228577" algn="ctr" defTabSz="584140">
      <a:defRPr sz="3800">
        <a:solidFill>
          <a:srgbClr val="FFFFFF"/>
        </a:solidFill>
        <a:latin typeface="+mn-lt"/>
        <a:ea typeface="+mn-ea"/>
        <a:cs typeface="+mn-cs"/>
        <a:sym typeface="ヒラギノ角ゴ ProN W3"/>
      </a:defRPr>
    </a:lvl2pPr>
    <a:lvl3pPr indent="457152" algn="ctr" defTabSz="584140">
      <a:defRPr sz="3800">
        <a:solidFill>
          <a:srgbClr val="FFFFFF"/>
        </a:solidFill>
        <a:latin typeface="+mn-lt"/>
        <a:ea typeface="+mn-ea"/>
        <a:cs typeface="+mn-cs"/>
        <a:sym typeface="ヒラギノ角ゴ ProN W3"/>
      </a:defRPr>
    </a:lvl3pPr>
    <a:lvl4pPr indent="685729" algn="ctr" defTabSz="584140">
      <a:defRPr sz="3800">
        <a:solidFill>
          <a:srgbClr val="FFFFFF"/>
        </a:solidFill>
        <a:latin typeface="+mn-lt"/>
        <a:ea typeface="+mn-ea"/>
        <a:cs typeface="+mn-cs"/>
        <a:sym typeface="ヒラギノ角ゴ ProN W3"/>
      </a:defRPr>
    </a:lvl4pPr>
    <a:lvl5pPr indent="914307" algn="ctr" defTabSz="584140">
      <a:defRPr sz="3800">
        <a:solidFill>
          <a:srgbClr val="FFFFFF"/>
        </a:solidFill>
        <a:latin typeface="+mn-lt"/>
        <a:ea typeface="+mn-ea"/>
        <a:cs typeface="+mn-cs"/>
        <a:sym typeface="ヒラギノ角ゴ ProN W3"/>
      </a:defRPr>
    </a:lvl5pPr>
    <a:lvl6pPr indent="1142883" algn="ctr" defTabSz="584140">
      <a:defRPr sz="3800">
        <a:solidFill>
          <a:srgbClr val="FFFFFF"/>
        </a:solidFill>
        <a:latin typeface="+mn-lt"/>
        <a:ea typeface="+mn-ea"/>
        <a:cs typeface="+mn-cs"/>
        <a:sym typeface="ヒラギノ角ゴ ProN W3"/>
      </a:defRPr>
    </a:lvl6pPr>
    <a:lvl7pPr indent="1371460" algn="ctr" defTabSz="584140">
      <a:defRPr sz="3800">
        <a:solidFill>
          <a:srgbClr val="FFFFFF"/>
        </a:solidFill>
        <a:latin typeface="+mn-lt"/>
        <a:ea typeface="+mn-ea"/>
        <a:cs typeface="+mn-cs"/>
        <a:sym typeface="ヒラギノ角ゴ ProN W3"/>
      </a:defRPr>
    </a:lvl7pPr>
    <a:lvl8pPr indent="1600038" algn="ctr" defTabSz="584140">
      <a:defRPr sz="3800">
        <a:solidFill>
          <a:srgbClr val="FFFFFF"/>
        </a:solidFill>
        <a:latin typeface="+mn-lt"/>
        <a:ea typeface="+mn-ea"/>
        <a:cs typeface="+mn-cs"/>
        <a:sym typeface="ヒラギノ角ゴ ProN W3"/>
      </a:defRPr>
    </a:lvl8pPr>
    <a:lvl9pPr indent="1828612" algn="ctr" defTabSz="584140">
      <a:defRPr sz="3800">
        <a:solidFill>
          <a:srgbClr val="FFFFFF"/>
        </a:solidFill>
        <a:latin typeface="+mn-lt"/>
        <a:ea typeface="+mn-ea"/>
        <a:cs typeface="+mn-cs"/>
        <a:sym typeface="ヒラギノ角ゴ ProN W3"/>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415B"/>
    <a:srgbClr val="FF4040"/>
    <a:srgbClr val="FFEA04"/>
    <a:srgbClr val="FFEE09"/>
    <a:srgbClr val="F7D505"/>
    <a:srgbClr val="FFDA0D"/>
    <a:srgbClr val="F0FFE7"/>
    <a:srgbClr val="FEE4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797A7C">
              <a:alpha val="30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F5F0C"/>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365C0"/>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365C0"/>
          </a:solidFill>
        </a:fill>
      </a:tcStyle>
    </a:firstRow>
  </a:tblStyle>
  <a:tblStyle styleId="{C7B018BB-80A7-4F77-B60F-C8B233D01FF8}" styleName="">
    <a:tblBg/>
    <a:wholeTbl>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noFill/>
        </a:fill>
      </a:tcStyle>
    </a:wholeTbl>
    <a:band2H>
      <a:tcTxStyle/>
      <a:tcStyle>
        <a:tcBdr/>
        <a:fill>
          <a:solidFill>
            <a:srgbClr val="87CED4">
              <a:alpha val="20000"/>
            </a:srgbClr>
          </a:solidFill>
        </a:fill>
      </a:tcStyle>
    </a:band2H>
    <a:firstCol>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398CCE"/>
          </a:solidFill>
        </a:fill>
      </a:tcStyle>
    </a:firstCol>
    <a:la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254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noFill/>
        </a:fill>
      </a:tcStyle>
    </a:lastRow>
    <a:fir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0365C0"/>
          </a:solidFill>
        </a:fill>
      </a:tcStyle>
    </a:firstRow>
  </a:tblStyle>
  <a:tblStyle styleId="{EEE7283C-3CF3-47DC-8721-378D4A62B228}" styleName="">
    <a:tblBg/>
    <a:wholeTbl>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noFill/>
              <a:miter lim="400000"/>
            </a:ln>
          </a:insideV>
        </a:tcBdr>
        <a:fill>
          <a:noFill/>
        </a:fill>
      </a:tcStyle>
    </a:wholeTbl>
    <a:band2H>
      <a:tcTxStyle/>
      <a:tcStyle>
        <a:tcBdr/>
        <a:fill>
          <a:solidFill>
            <a:srgbClr val="5DC123">
              <a:alpha val="19000"/>
            </a:srgbClr>
          </a:solidFill>
        </a:fill>
      </a:tcStyle>
    </a:band2H>
    <a:firstCol>
      <a:tcTxStyle b="off" i="off">
        <a:fontRef idx="minor">
          <a:srgbClr val="FFFFFF"/>
        </a:fontRef>
        <a:srgbClr val="FFFFFF"/>
      </a:tcTxStyle>
      <a:tcStyle>
        <a:tcBdr>
          <a:left>
            <a:ln w="12700" cap="flat">
              <a:solidFill>
                <a:srgbClr val="FFFFFF"/>
              </a:solidFill>
              <a:prstDash val="solid"/>
              <a:miter lim="400000"/>
            </a:ln>
          </a:left>
          <a:right>
            <a:ln w="25400" cap="flat">
              <a:solidFill>
                <a:srgbClr val="CBCBCB"/>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189B1A"/>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33632E"/>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33632E"/>
          </a:solidFill>
        </a:fill>
      </a:tcStyle>
    </a:firstRow>
  </a:tblStyle>
  <a:tblStyle styleId="{CF821DB8-F4EB-4A41-A1BA-3FCAFE7338EE}" styleName="">
    <a:tblBg/>
    <a:wholeTbl>
      <a:tcTxStyle b="off"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noFill/>
        </a:fill>
      </a:tcStyle>
    </a:wholeTbl>
    <a:band2H>
      <a:tcTxStyle/>
      <a:tcStyle>
        <a:tcBdr/>
        <a:fill>
          <a:solidFill>
            <a:srgbClr val="797A7C">
              <a:alpha val="30000"/>
            </a:srgbClr>
          </a:solidFill>
        </a:fill>
      </a:tcStyle>
    </a:band2H>
    <a:firstCol>
      <a:tcTxStyle b="off" i="off">
        <a:fontRef idx="minor">
          <a:srgbClr val="000000"/>
        </a:fontRef>
        <a:srgbClr val="000000"/>
      </a:tcTxStyle>
      <a:tcStyle>
        <a:tcBdr>
          <a:left>
            <a:ln w="12700" cap="flat">
              <a:solidFill>
                <a:srgbClr val="FFFFFF"/>
              </a:solidFill>
              <a:prstDash val="solid"/>
              <a:miter lim="400000"/>
            </a:ln>
          </a:left>
          <a:right>
            <a:ln w="254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8A433"/>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noFill/>
        </a:fill>
      </a:tcStyle>
    </a:lastRow>
    <a:fir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FFFFFF"/>
              </a:solidFill>
              <a:prstDash val="solid"/>
              <a:miter lim="400000"/>
            </a:ln>
          </a:top>
          <a:bottom>
            <a:ln w="25400" cap="flat">
              <a:solidFill>
                <a:srgbClr val="FFFFFF"/>
              </a:solidFill>
              <a:prstDash val="solid"/>
              <a:miter lim="400000"/>
            </a:ln>
          </a:bottom>
          <a:insideH>
            <a:ln w="12700" cap="flat">
              <a:noFill/>
              <a:miter lim="400000"/>
            </a:ln>
          </a:insideH>
          <a:insideV>
            <a:ln w="12700" cap="flat">
              <a:noFill/>
              <a:miter lim="400000"/>
            </a:ln>
          </a:insideV>
        </a:tcBdr>
        <a:fill>
          <a:solidFill>
            <a:srgbClr val="E8A433"/>
          </a:solidFill>
        </a:fill>
      </a:tcStyle>
    </a:firstRow>
  </a:tblStyle>
  <a:tblStyle styleId="{33BA23B1-9221-436E-865A-0063620EA4FD}" styleName="">
    <a:tblBg/>
    <a:wholeTbl>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noFill/>
              <a:miter lim="400000"/>
            </a:ln>
          </a:insideV>
        </a:tcBdr>
        <a:fill>
          <a:noFill/>
        </a:fill>
      </a:tcStyle>
    </a:wholeTbl>
    <a:band2H>
      <a:tcTxStyle/>
      <a:tcStyle>
        <a:tcBdr/>
        <a:fill>
          <a:solidFill>
            <a:srgbClr val="797A7C">
              <a:alpha val="30000"/>
            </a:srgbClr>
          </a:solidFill>
        </a:fill>
      </a:tcStyle>
    </a:band2H>
    <a:firstCol>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noFill/>
              <a:miter lim="400000"/>
            </a:ln>
          </a:insideV>
        </a:tcBdr>
        <a:fill>
          <a:solidFill>
            <a:srgbClr val="545761"/>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noFill/>
              <a:miter lim="400000"/>
            </a:ln>
          </a:insideH>
          <a:insideV>
            <a:ln w="12700" cap="flat">
              <a:noFill/>
              <a:miter lim="400000"/>
            </a:ln>
          </a:insideV>
        </a:tcBdr>
        <a:fill>
          <a:solidFill>
            <a:srgbClr val="777C83"/>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777C83"/>
          </a:solidFill>
        </a:fill>
      </a:tcStyle>
    </a:firstRow>
  </a:tblStyle>
  <a:tblStyle styleId="{2708684C-4D16-4618-839F-0558EEFCDFE6}" styleName="">
    <a:tblBg/>
    <a:wholeTbl>
      <a:tcTxStyle b="off" i="off">
        <a:fontRef idx="minor">
          <a:srgbClr val="FFFFFF"/>
        </a:fontRef>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wholeTbl>
    <a:band2H>
      <a:tcTxStyle/>
      <a:tcStyle>
        <a:tcBdr/>
        <a:fill>
          <a:solidFill>
            <a:srgbClr val="797A7C">
              <a:alpha val="30000"/>
            </a:srgbClr>
          </a:solidFill>
        </a:fill>
      </a:tcStyle>
    </a:band2H>
    <a:firstCol>
      <a:tcTxStyle b="on" i="off">
        <a:font>
          <a:latin typeface="ヒラギノ角ゴ ProN W6"/>
          <a:ea typeface="ヒラギノ角ゴ ProN W6"/>
          <a:cs typeface="ヒラギノ角ゴ ProN W6"/>
        </a:font>
        <a:srgbClr val="FFFFFF"/>
      </a:tcTxStyle>
      <a:tcStyle>
        <a:tcBdr>
          <a:left>
            <a:ln w="12700" cap="flat">
              <a:noFill/>
              <a:miter lim="400000"/>
            </a:ln>
          </a:left>
          <a:right>
            <a:ln w="12700" cap="flat">
              <a:solidFill>
                <a:srgbClr val="FFFFFF"/>
              </a:solidFill>
              <a:prstDash val="solid"/>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firstCol>
    <a:lastRow>
      <a:tcTxStyle b="on" i="off">
        <a:font>
          <a:latin typeface="ヒラギノ角ゴ ProN W6"/>
          <a:ea typeface="ヒラギノ角ゴ ProN W6"/>
          <a:cs typeface="ヒラギノ角ゴ ProN W6"/>
        </a:font>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prstDash val="solid"/>
              <a:miter lim="400000"/>
            </a:ln>
          </a:top>
          <a:bottom>
            <a:ln w="12700" cap="flat">
              <a:noFill/>
              <a:miter lim="400000"/>
            </a:ln>
          </a:bottom>
          <a:insideH>
            <a:ln w="12700" cap="flat">
              <a:noFill/>
              <a:miter lim="400000"/>
            </a:ln>
          </a:insideH>
          <a:insideV>
            <a:ln w="12700" cap="flat">
              <a:solidFill>
                <a:srgbClr val="FFFFFF"/>
              </a:solidFill>
              <a:custDash>
                <a:ds d="200000" sp="200000"/>
              </a:custDash>
              <a:miter lim="400000"/>
            </a:ln>
          </a:insideV>
        </a:tcBdr>
        <a:fill>
          <a:noFill/>
        </a:fill>
      </a:tcStyle>
    </a:lastRow>
    <a:firstRow>
      <a:tcTxStyle b="on" i="off">
        <a:font>
          <a:latin typeface="ヒラギノ角ゴ ProN W6"/>
          <a:ea typeface="ヒラギノ角ゴ ProN W6"/>
          <a:cs typeface="ヒラギノ角ゴ ProN W6"/>
        </a:font>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noFill/>
              <a:miter lim="400000"/>
            </a:ln>
          </a:top>
          <a:bottom>
            <a:ln w="12700" cap="flat">
              <a:solidFill>
                <a:srgbClr val="FFFFFF"/>
              </a:solidFill>
              <a:prstDash val="solid"/>
              <a:miter lim="400000"/>
            </a:ln>
          </a:bottom>
          <a:insideH>
            <a:ln w="12700" cap="flat">
              <a:noFill/>
              <a:miter lim="400000"/>
            </a:ln>
          </a:insideH>
          <a:insideV>
            <a:ln w="12700" cap="flat">
              <a:solidFill>
                <a:srgbClr val="FFFFFF"/>
              </a:solidFill>
              <a:custDash>
                <a:ds d="200000" sp="200000"/>
              </a:custDash>
              <a:miter lim="400000"/>
            </a:ln>
          </a:insideV>
        </a:tcBdr>
        <a:fill>
          <a:noFill/>
        </a:fill>
      </a:tcStyle>
    </a:firstRow>
  </a:tblStyle>
  <a:tblStyle styleId="{8F44A2F1-9E1F-4B54-A3A2-5F16C0AD49E2}" styleName="">
    <a:tblBg/>
    <a:wholeTb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797A7C">
              <a:alpha val="30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F5F0C"/>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365C0"/>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365C0"/>
          </a:solidFill>
        </a:fill>
      </a:tcStyle>
    </a:firstRow>
  </a:tblStyle>
  <a:tblStyle styleId="{D51ADE6A-740E-44AE-83CC-AE7238B6C88D}" styleName="">
    <a:tblBg/>
    <a:wholeTbl>
      <a:tcTxStyle b="off" i="off">
        <a:font>
          <a:latin typeface="Helvetica Neue Light"/>
          <a:ea typeface="Helvetica Neue Light"/>
          <a:cs typeface="Helvetica Neue Light"/>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solidFill>
            <a:srgbClr val="676164">
              <a:alpha val="36000"/>
            </a:srgbClr>
          </a:solidFill>
        </a:fill>
      </a:tcStyle>
    </a:wholeTbl>
    <a:band2H>
      <a:tcTxStyle/>
      <a:tcStyle>
        <a:tcBdr/>
        <a:fill>
          <a:solidFill>
            <a:srgbClr val="676164">
              <a:alpha val="0"/>
            </a:srgbClr>
          </a:solidFill>
        </a:fill>
      </a:tcStyle>
    </a:band2H>
    <a:firstCol>
      <a:tcTxStyle b="off" i="off">
        <a:font>
          <a:latin typeface="Helvetica Neue Light"/>
          <a:ea typeface="Helvetica Neue Light"/>
          <a:cs typeface="Helvetica Neue Light"/>
        </a:font>
        <a:srgbClr val="FFFFFF"/>
      </a:tcTxStyle>
      <a:tcStyle>
        <a:tcBdr>
          <a:left>
            <a:ln w="25400" cap="flat">
              <a:noFill/>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solidFill>
            <a:srgbClr val="0071EB">
              <a:alpha val="60000"/>
            </a:srgbClr>
          </a:solidFill>
        </a:fill>
      </a:tcStyle>
    </a:firstCol>
    <a:lastRow>
      <a:tcTxStyle b="off" i="off">
        <a:font>
          <a:latin typeface="Helvetica Neue Light"/>
          <a:ea typeface="Helvetica Neue Light"/>
          <a:cs typeface="Helvetica Neue Light"/>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noFill/>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solidFill>
            <a:srgbClr val="0071EB">
              <a:alpha val="60000"/>
            </a:srgbClr>
          </a:solidFill>
        </a:fill>
      </a:tcStyle>
    </a:lastRow>
    <a:firstRow>
      <a:tcTxStyle b="off" i="off">
        <a:font>
          <a:latin typeface="Helvetica Neue Light"/>
          <a:ea typeface="Helvetica Neue Light"/>
          <a:cs typeface="Helvetica Neue Light"/>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noFill/>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solidFill>
            <a:srgbClr val="0071EB">
              <a:alpha val="60000"/>
            </a:srgbClr>
          </a:solidFill>
        </a:fill>
      </a:tcStyle>
    </a:firstRow>
  </a:tblStyle>
  <a:tblStyle styleId="{4A9BC294-FFE2-49D5-8D69-9E1BD2C41BD5}" styleName="">
    <a:tblBg/>
    <a:wholeTbl>
      <a:tcTxStyle b="off" i="off">
        <a:font>
          <a:latin typeface="Gill Sans"/>
          <a:ea typeface="Gill Sans"/>
          <a:cs typeface="Gill Sans"/>
        </a:font>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a:tcStyle>
        <a:tcBdr/>
        <a:fill>
          <a:solidFill>
            <a:srgbClr val="C5C7C9">
              <a:alpha val="30000"/>
            </a:srgbClr>
          </a:solidFill>
        </a:fill>
      </a:tcStyle>
    </a:band2H>
    <a:firstCol>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Col>
    <a:la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lastRow>
    <a:fir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Row>
  </a:tblStyle>
  <a:tblStyle styleId="{BBFC77FB-9ED0-4EC9-95AA-A1379042E648}" styleName="">
    <a:tblBg/>
    <a:wholeTbl>
      <a:tcTxStyle b="off" i="off">
        <a:font>
          <a:latin typeface="Gill Sans"/>
          <a:ea typeface="Gill Sans"/>
          <a:cs typeface="Gill Sans"/>
        </a:font>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noFill/>
        </a:fill>
      </a:tcStyle>
    </a:wholeTbl>
    <a:band2H>
      <a:tcTxStyle/>
      <a:tcStyle>
        <a:tcBdr/>
        <a:fill>
          <a:solidFill>
            <a:srgbClr val="797A7C">
              <a:alpha val="30000"/>
            </a:srgbClr>
          </a:solidFill>
        </a:fill>
      </a:tcStyle>
    </a:band2H>
    <a:firstCol>
      <a:tcTxStyle b="off" i="off">
        <a:font>
          <a:latin typeface="Gill Sans"/>
          <a:ea typeface="Gill Sans"/>
          <a:cs typeface="Gill Sans"/>
        </a:font>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1A610F"/>
          </a:solidFill>
        </a:fill>
      </a:tcStyle>
    </a:firstCol>
    <a:lastRow>
      <a:tcTxStyle b="off" i="off">
        <a:font>
          <a:latin typeface="Gill Sans"/>
          <a:ea typeface="Gill Sans"/>
          <a:cs typeface="Gill Sans"/>
        </a:font>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gradFill>
            <a:gsLst>
              <a:gs pos="0">
                <a:srgbClr val="0066C1"/>
              </a:gs>
              <a:gs pos="100000">
                <a:srgbClr val="094593"/>
              </a:gs>
            </a:gsLst>
            <a:lin ang="5400000"/>
          </a:gradFill>
        </a:fill>
      </a:tcStyle>
    </a:lastRow>
    <a:firstRow>
      <a:tcTxStyle b="off" i="off">
        <a:font>
          <a:latin typeface="Gill Sans"/>
          <a:ea typeface="Gill Sans"/>
          <a:cs typeface="Gill Sans"/>
        </a:font>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gradFill>
            <a:gsLst>
              <a:gs pos="0">
                <a:srgbClr val="0066C1"/>
              </a:gs>
              <a:gs pos="100000">
                <a:srgbClr val="094593"/>
              </a:gs>
            </a:gsLst>
            <a:lin ang="5400000"/>
          </a:gra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392" autoAdjust="0"/>
    <p:restoredTop sz="88431" autoAdjust="0"/>
  </p:normalViewPr>
  <p:slideViewPr>
    <p:cSldViewPr snapToGrid="0" snapToObjects="1">
      <p:cViewPr varScale="1">
        <p:scale>
          <a:sx n="80" d="100"/>
          <a:sy n="80" d="100"/>
        </p:scale>
        <p:origin x="114" y="126"/>
      </p:cViewPr>
      <p:guideLst>
        <p:guide orient="horz" pos="3072"/>
        <p:guide pos="4096"/>
      </p:guideLst>
    </p:cSldViewPr>
  </p:slideViewPr>
  <p:notesTextViewPr>
    <p:cViewPr>
      <p:scale>
        <a:sx n="150" d="100"/>
        <a:sy n="150" d="100"/>
      </p:scale>
      <p:origin x="0" y="0"/>
    </p:cViewPr>
  </p:notesTextViewPr>
  <p:sorterViewPr>
    <p:cViewPr>
      <p:scale>
        <a:sx n="66" d="100"/>
        <a:sy n="66" d="100"/>
      </p:scale>
      <p:origin x="0" y="62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oleObject" Target="Book1"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8.4254286871777898E-2"/>
          <c:y val="0.27542335020222503"/>
          <c:w val="0.77676585068723802"/>
          <c:h val="0.62092297395906804"/>
        </c:manualLayout>
      </c:layout>
      <c:barChart>
        <c:barDir val="col"/>
        <c:grouping val="clustered"/>
        <c:varyColors val="0"/>
        <c:ser>
          <c:idx val="0"/>
          <c:order val="0"/>
          <c:tx>
            <c:strRef>
              <c:f>Sheet1!$A$2</c:f>
              <c:strCache>
                <c:ptCount val="1"/>
                <c:pt idx="0">
                  <c:v>山口県</c:v>
                </c:pt>
              </c:strCache>
            </c:strRef>
          </c:tx>
          <c:spP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0800000" scaled="1"/>
              <a:tileRect/>
            </a:gradFill>
          </c:spPr>
          <c:invertIfNegative val="0"/>
          <c:cat>
            <c:strRef>
              <c:f>Sheet1!$B$1:$F$1</c:f>
              <c:strCache>
                <c:ptCount val="5"/>
                <c:pt idx="0">
                  <c:v>胃</c:v>
                </c:pt>
                <c:pt idx="1">
                  <c:v>肺</c:v>
                </c:pt>
                <c:pt idx="2">
                  <c:v>大腸</c:v>
                </c:pt>
                <c:pt idx="3">
                  <c:v>子宮</c:v>
                </c:pt>
                <c:pt idx="4">
                  <c:v>乳</c:v>
                </c:pt>
              </c:strCache>
            </c:strRef>
          </c:cat>
          <c:val>
            <c:numRef>
              <c:f>Sheet1!$B$2:$F$2</c:f>
              <c:numCache>
                <c:formatCode>0.00%</c:formatCode>
                <c:ptCount val="5"/>
                <c:pt idx="0">
                  <c:v>0.36399999999999999</c:v>
                </c:pt>
                <c:pt idx="1">
                  <c:v>0.40899999999999997</c:v>
                </c:pt>
                <c:pt idx="2">
                  <c:v>0.32800000000000001</c:v>
                </c:pt>
                <c:pt idx="3">
                  <c:v>0.26400000000000001</c:v>
                </c:pt>
                <c:pt idx="4">
                  <c:v>0.28599999999999998</c:v>
                </c:pt>
              </c:numCache>
            </c:numRef>
          </c:val>
        </c:ser>
        <c:ser>
          <c:idx val="1"/>
          <c:order val="1"/>
          <c:tx>
            <c:strRef>
              <c:f>Sheet1!$A$3</c:f>
              <c:strCache>
                <c:ptCount val="1"/>
                <c:pt idx="0">
                  <c:v>広島県</c:v>
                </c:pt>
              </c:strCache>
            </c:strRef>
          </c:tx>
          <c:spPr>
            <a:gradFill flip="none" rotWithShape="1">
              <a:gsLst>
                <a:gs pos="0">
                  <a:srgbClr val="CC0000">
                    <a:tint val="66000"/>
                    <a:satMod val="160000"/>
                  </a:srgbClr>
                </a:gs>
                <a:gs pos="50000">
                  <a:srgbClr val="CC0000">
                    <a:tint val="44500"/>
                    <a:satMod val="160000"/>
                  </a:srgbClr>
                </a:gs>
                <a:gs pos="100000">
                  <a:srgbClr val="CC0000">
                    <a:tint val="23500"/>
                    <a:satMod val="160000"/>
                  </a:srgbClr>
                </a:gs>
              </a:gsLst>
              <a:lin ang="10800000" scaled="1"/>
              <a:tileRect/>
            </a:gradFill>
          </c:spPr>
          <c:invertIfNegative val="0"/>
          <c:cat>
            <c:strRef>
              <c:f>Sheet1!$B$1:$F$1</c:f>
              <c:strCache>
                <c:ptCount val="5"/>
                <c:pt idx="0">
                  <c:v>胃</c:v>
                </c:pt>
                <c:pt idx="1">
                  <c:v>肺</c:v>
                </c:pt>
                <c:pt idx="2">
                  <c:v>大腸</c:v>
                </c:pt>
                <c:pt idx="3">
                  <c:v>子宮</c:v>
                </c:pt>
                <c:pt idx="4">
                  <c:v>乳</c:v>
                </c:pt>
              </c:strCache>
            </c:strRef>
          </c:cat>
          <c:val>
            <c:numRef>
              <c:f>Sheet1!$B$3:$F$3</c:f>
              <c:numCache>
                <c:formatCode>0.00%</c:formatCode>
                <c:ptCount val="5"/>
                <c:pt idx="0">
                  <c:v>0.40500000000000003</c:v>
                </c:pt>
                <c:pt idx="1">
                  <c:v>0.41299999999999998</c:v>
                </c:pt>
                <c:pt idx="2">
                  <c:v>0.372</c:v>
                </c:pt>
                <c:pt idx="3">
                  <c:v>0.439</c:v>
                </c:pt>
                <c:pt idx="4">
                  <c:v>0.43</c:v>
                </c:pt>
              </c:numCache>
            </c:numRef>
          </c:val>
        </c:ser>
        <c:ser>
          <c:idx val="2"/>
          <c:order val="2"/>
          <c:tx>
            <c:strRef>
              <c:f>Sheet1!$A$4</c:f>
              <c:strCache>
                <c:ptCount val="1"/>
                <c:pt idx="0">
                  <c:v>全国</c:v>
                </c:pt>
              </c:strCache>
            </c:strRef>
          </c:tx>
          <c:spPr>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a:ln cmpd="sng">
              <a:solidFill>
                <a:schemeClr val="bg1">
                  <a:lumMod val="50000"/>
                </a:schemeClr>
              </a:solidFill>
              <a:prstDash val="solid"/>
            </a:ln>
          </c:spPr>
          <c:invertIfNegative val="0"/>
          <c:cat>
            <c:strRef>
              <c:f>Sheet1!$B$1:$F$1</c:f>
              <c:strCache>
                <c:ptCount val="5"/>
                <c:pt idx="0">
                  <c:v>胃</c:v>
                </c:pt>
                <c:pt idx="1">
                  <c:v>肺</c:v>
                </c:pt>
                <c:pt idx="2">
                  <c:v>大腸</c:v>
                </c:pt>
                <c:pt idx="3">
                  <c:v>子宮</c:v>
                </c:pt>
                <c:pt idx="4">
                  <c:v>乳</c:v>
                </c:pt>
              </c:strCache>
            </c:strRef>
          </c:cat>
          <c:val>
            <c:numRef>
              <c:f>Sheet1!$B$4:$F$4</c:f>
              <c:numCache>
                <c:formatCode>0.00%</c:formatCode>
                <c:ptCount val="5"/>
                <c:pt idx="0">
                  <c:v>0.39600000000000002</c:v>
                </c:pt>
                <c:pt idx="1">
                  <c:v>0.42299999999999999</c:v>
                </c:pt>
                <c:pt idx="2">
                  <c:v>0.379</c:v>
                </c:pt>
                <c:pt idx="3">
                  <c:v>0.42099999999999999</c:v>
                </c:pt>
                <c:pt idx="4">
                  <c:v>0.434</c:v>
                </c:pt>
              </c:numCache>
            </c:numRef>
          </c:val>
        </c:ser>
        <c:dLbls>
          <c:showLegendKey val="0"/>
          <c:showVal val="0"/>
          <c:showCatName val="0"/>
          <c:showSerName val="0"/>
          <c:showPercent val="0"/>
          <c:showBubbleSize val="0"/>
        </c:dLbls>
        <c:gapWidth val="150"/>
        <c:axId val="317438728"/>
        <c:axId val="317439120"/>
      </c:barChart>
      <c:catAx>
        <c:axId val="317438728"/>
        <c:scaling>
          <c:orientation val="minMax"/>
        </c:scaling>
        <c:delete val="0"/>
        <c:axPos val="b"/>
        <c:numFmt formatCode="General" sourceLinked="0"/>
        <c:majorTickMark val="out"/>
        <c:minorTickMark val="none"/>
        <c:tickLblPos val="nextTo"/>
        <c:txPr>
          <a:bodyPr/>
          <a:lstStyle/>
          <a:p>
            <a:pPr>
              <a:defRPr sz="2000">
                <a:latin typeface="HG丸ｺﾞｼｯｸM-PRO" pitchFamily="50" charset="-128"/>
                <a:ea typeface="HG丸ｺﾞｼｯｸM-PRO" pitchFamily="50" charset="-128"/>
              </a:defRPr>
            </a:pPr>
            <a:endParaRPr lang="ja-JP"/>
          </a:p>
        </c:txPr>
        <c:crossAx val="317439120"/>
        <c:crosses val="autoZero"/>
        <c:auto val="1"/>
        <c:lblAlgn val="ctr"/>
        <c:lblOffset val="100"/>
        <c:noMultiLvlLbl val="0"/>
      </c:catAx>
      <c:valAx>
        <c:axId val="317439120"/>
        <c:scaling>
          <c:orientation val="minMax"/>
        </c:scaling>
        <c:delete val="0"/>
        <c:axPos val="l"/>
        <c:majorGridlines/>
        <c:numFmt formatCode="0%" sourceLinked="0"/>
        <c:majorTickMark val="out"/>
        <c:minorTickMark val="none"/>
        <c:tickLblPos val="nextTo"/>
        <c:spPr>
          <a:effectLst>
            <a:innerShdw blurRad="63500" dist="50800" dir="18900000">
              <a:prstClr val="black">
                <a:alpha val="50000"/>
              </a:prstClr>
            </a:innerShdw>
          </a:effectLst>
        </c:spPr>
        <c:txPr>
          <a:bodyPr/>
          <a:lstStyle/>
          <a:p>
            <a:pPr>
              <a:defRPr sz="1800">
                <a:latin typeface="HG丸ｺﾞｼｯｸM-PRO" pitchFamily="50" charset="-128"/>
                <a:ea typeface="HG丸ｺﾞｼｯｸM-PRO" pitchFamily="50" charset="-128"/>
              </a:defRPr>
            </a:pPr>
            <a:endParaRPr lang="ja-JP"/>
          </a:p>
        </c:txPr>
        <c:crossAx val="317438728"/>
        <c:crosses val="autoZero"/>
        <c:crossBetween val="between"/>
        <c:majorUnit val="0.1"/>
      </c:valAx>
    </c:plotArea>
    <c:legend>
      <c:legendPos val="r"/>
      <c:layout>
        <c:manualLayout>
          <c:xMode val="edge"/>
          <c:yMode val="edge"/>
          <c:x val="0.22504308836395501"/>
          <c:y val="3.1831437736949603E-2"/>
          <c:w val="0.66808333864899305"/>
          <c:h val="0.18220012894759699"/>
        </c:manualLayout>
      </c:layout>
      <c:overlay val="0"/>
      <c:txPr>
        <a:bodyPr/>
        <a:lstStyle/>
        <a:p>
          <a:pPr>
            <a:defRPr sz="2000">
              <a:latin typeface="HG丸ｺﾞｼｯｸM-PRO" pitchFamily="50" charset="-128"/>
              <a:ea typeface="HG丸ｺﾞｼｯｸM-PRO" pitchFamily="50" charset="-128"/>
            </a:defRPr>
          </a:pPr>
          <a:endParaRPr lang="ja-JP"/>
        </a:p>
      </c:txPr>
    </c:legend>
    <c:plotVisOnly val="1"/>
    <c:dispBlanksAs val="gap"/>
    <c:showDLblsOverMax val="0"/>
  </c:chart>
  <c:externalData r:id="rId2">
    <c:autoUpdate val="0"/>
  </c:externalData>
</c:chartSpace>
</file>

<file path=ppt/drawings/_rels/vmlDrawing1.v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image" Target="../media/image5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9" name="Shape 39"/>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40" name="Shape 40"/>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220237426"/>
      </p:ext>
    </p:extLst>
  </p:cSld>
  <p:clrMap bg1="lt1" tx1="dk1" bg2="lt2" tx2="dk2" accent1="accent1" accent2="accent2" accent3="accent3" accent4="accent4" accent5="accent5" accent6="accent6" hlink="hlink" folHlink="folHlink"/>
  <p:notesStyle>
    <a:lvl1pPr defTabSz="457152">
      <a:defRPr sz="2100">
        <a:latin typeface="Lucida Grande"/>
        <a:ea typeface="Lucida Grande"/>
        <a:cs typeface="Lucida Grande"/>
        <a:sym typeface="Lucida Grande"/>
      </a:defRPr>
    </a:lvl1pPr>
    <a:lvl2pPr indent="228577" defTabSz="457152">
      <a:defRPr sz="2100">
        <a:latin typeface="Lucida Grande"/>
        <a:ea typeface="Lucida Grande"/>
        <a:cs typeface="Lucida Grande"/>
        <a:sym typeface="Lucida Grande"/>
      </a:defRPr>
    </a:lvl2pPr>
    <a:lvl3pPr indent="457152" defTabSz="457152">
      <a:defRPr sz="2100">
        <a:latin typeface="Lucida Grande"/>
        <a:ea typeface="Lucida Grande"/>
        <a:cs typeface="Lucida Grande"/>
        <a:sym typeface="Lucida Grande"/>
      </a:defRPr>
    </a:lvl3pPr>
    <a:lvl4pPr indent="685729" defTabSz="457152">
      <a:defRPr sz="2100">
        <a:latin typeface="Lucida Grande"/>
        <a:ea typeface="Lucida Grande"/>
        <a:cs typeface="Lucida Grande"/>
        <a:sym typeface="Lucida Grande"/>
      </a:defRPr>
    </a:lvl4pPr>
    <a:lvl5pPr indent="914307" defTabSz="457152">
      <a:defRPr sz="2100">
        <a:latin typeface="Lucida Grande"/>
        <a:ea typeface="Lucida Grande"/>
        <a:cs typeface="Lucida Grande"/>
        <a:sym typeface="Lucida Grande"/>
      </a:defRPr>
    </a:lvl5pPr>
    <a:lvl6pPr indent="1142883" defTabSz="457152">
      <a:defRPr sz="2100">
        <a:latin typeface="Lucida Grande"/>
        <a:ea typeface="Lucida Grande"/>
        <a:cs typeface="Lucida Grande"/>
        <a:sym typeface="Lucida Grande"/>
      </a:defRPr>
    </a:lvl6pPr>
    <a:lvl7pPr indent="1371460" defTabSz="457152">
      <a:defRPr sz="2100">
        <a:latin typeface="Lucida Grande"/>
        <a:ea typeface="Lucida Grande"/>
        <a:cs typeface="Lucida Grande"/>
        <a:sym typeface="Lucida Grande"/>
      </a:defRPr>
    </a:lvl7pPr>
    <a:lvl8pPr indent="1600038" defTabSz="457152">
      <a:defRPr sz="2100">
        <a:latin typeface="Lucida Grande"/>
        <a:ea typeface="Lucida Grande"/>
        <a:cs typeface="Lucida Grande"/>
        <a:sym typeface="Lucida Grande"/>
      </a:defRPr>
    </a:lvl8pPr>
    <a:lvl9pPr indent="1828612" defTabSz="457152">
      <a:defRPr sz="21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lnSpcReduction="10000"/>
          </a:bodyPr>
          <a:lstStyle/>
          <a:p>
            <a:r>
              <a:rPr lang="ja-JP" altLang="en-US" dirty="0" smtClean="0"/>
              <a:t>今日ここに、ロータリー財団</a:t>
            </a:r>
            <a:r>
              <a:rPr lang="en-US" altLang="ja-JP" dirty="0" smtClean="0"/>
              <a:t>100</a:t>
            </a:r>
            <a:r>
              <a:rPr lang="ja-JP" altLang="en-US" dirty="0" smtClean="0"/>
              <a:t>周年記念　竹原ロータリークラブ市民公開講座　「がん予防啓発講演会」</a:t>
            </a:r>
            <a:r>
              <a:rPr lang="en-US" altLang="ja-JP" dirty="0" smtClean="0"/>
              <a:t>〜</a:t>
            </a:r>
            <a:r>
              <a:rPr lang="ja-JP" altLang="en-US" dirty="0" smtClean="0"/>
              <a:t>がんと共存共栄で健康寿命をのばそう</a:t>
            </a:r>
            <a:r>
              <a:rPr lang="en-US" altLang="ja-JP" dirty="0" smtClean="0"/>
              <a:t>〜</a:t>
            </a:r>
            <a:r>
              <a:rPr lang="ja-JP" altLang="en-US" dirty="0" smtClean="0"/>
              <a:t>を開催されますこと、誠にお目出度うございます。そして、私に講演の機会を与えて頂き誠に有り難うございました。菅会長及ぶ鴨宮委員長に心からお礼を申し上げます。また、この様な素晴らしい企画を計画された竹原ロータリークラブに心からの敬意と感謝を表したいと存じます。</a:t>
            </a:r>
            <a:endParaRPr lang="en-US" altLang="ja-JP" dirty="0" smtClean="0"/>
          </a:p>
          <a:p>
            <a:r>
              <a:rPr lang="ja-JP" altLang="en-US" dirty="0" smtClean="0"/>
              <a:t>　今日の市民公開講座には、約</a:t>
            </a:r>
            <a:r>
              <a:rPr lang="en-US" altLang="ja-JP" dirty="0" smtClean="0"/>
              <a:t>150</a:t>
            </a:r>
            <a:r>
              <a:rPr lang="ja-JP" altLang="en-US" dirty="0" smtClean="0"/>
              <a:t>名（内女性約</a:t>
            </a:r>
            <a:r>
              <a:rPr lang="en-US" altLang="ja-JP" dirty="0" smtClean="0"/>
              <a:t>50</a:t>
            </a:r>
            <a:r>
              <a:rPr lang="ja-JP" altLang="en-US" dirty="0" smtClean="0"/>
              <a:t>名）の方々が参加され、大変嬉しく思います。</a:t>
            </a:r>
            <a:endParaRPr lang="en-US" altLang="ja-JP" dirty="0" smtClean="0"/>
          </a:p>
          <a:p>
            <a:r>
              <a:rPr lang="ja-JP" altLang="en-US" dirty="0" smtClean="0"/>
              <a:t>　そこで、私は、「がんと共存共栄</a:t>
            </a:r>
            <a:r>
              <a:rPr lang="en-US" altLang="ja-JP" dirty="0" smtClean="0"/>
              <a:t>〜</a:t>
            </a:r>
            <a:r>
              <a:rPr lang="ja-JP" altLang="en-US" dirty="0" smtClean="0"/>
              <a:t>がん予防を通じて</a:t>
            </a:r>
            <a:r>
              <a:rPr lang="en-US" altLang="ja-JP" dirty="0" smtClean="0"/>
              <a:t>〜</a:t>
            </a:r>
            <a:r>
              <a:rPr lang="ja-JP" altLang="en-US" dirty="0" smtClean="0"/>
              <a:t>」というテーマの元に、超高齢化社会に我々は如何にがんと共存共栄するかを概説したいと存じます。また、講演の後、皆様方からの代表的な質問について回答させて頂きますので、宜しくお願い申し上げます。</a:t>
            </a:r>
            <a:endParaRPr lang="en-US" altLang="ja-JP" dirty="0" smtClean="0"/>
          </a:p>
          <a:p>
            <a:r>
              <a:rPr lang="ja-JP" altLang="en-US" dirty="0" smtClean="0"/>
              <a:t>　先ず、我が国におけるがんの死亡率、がん罹患率、がんの本体、自然史、がんの原因、がんの予防とその効果等について説明したいと思います。</a:t>
            </a:r>
            <a:endParaRPr lang="en-US" altLang="ja-JP" dirty="0" smtClean="0"/>
          </a:p>
        </p:txBody>
      </p:sp>
    </p:spTree>
    <p:extLst>
      <p:ext uri="{BB962C8B-B14F-4D97-AF65-F5344CB8AC3E}">
        <p14:creationId xmlns:p14="http://schemas.microsoft.com/office/powerpoint/2010/main" val="2517779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lnSpcReduction="10000"/>
          </a:bodyPr>
          <a:lstStyle/>
          <a:p>
            <a:r>
              <a:rPr lang="ja-JP" altLang="en-US" dirty="0" smtClean="0"/>
              <a:t>先程、がんは遺伝子異常の病気であり、１０年から２０年かかるとと申し上げましたが、これは、大腸がんの多段階発生のモデルです。</a:t>
            </a:r>
            <a:endParaRPr lang="en-US" altLang="ja-JP" dirty="0" smtClean="0"/>
          </a:p>
          <a:p>
            <a:r>
              <a:rPr lang="ja-JP" altLang="en-US" dirty="0" smtClean="0"/>
              <a:t>左側の正常な大腸粘膜に、</a:t>
            </a:r>
            <a:r>
              <a:rPr lang="en-US" altLang="ja-JP" dirty="0" smtClean="0"/>
              <a:t>APC</a:t>
            </a:r>
            <a:r>
              <a:rPr lang="ja-JP" altLang="en-US" dirty="0" smtClean="0"/>
              <a:t>という癌抑制遺伝子が欠失し、それに</a:t>
            </a:r>
            <a:r>
              <a:rPr lang="en-US" altLang="ja-JP" dirty="0" smtClean="0"/>
              <a:t>K-RAS</a:t>
            </a:r>
            <a:r>
              <a:rPr lang="ja-JP" altLang="en-US" dirty="0" smtClean="0"/>
              <a:t>癌遺伝子の変異が加わると５</a:t>
            </a:r>
            <a:r>
              <a:rPr lang="en-US" altLang="ja-JP" dirty="0" smtClean="0"/>
              <a:t>−</a:t>
            </a:r>
            <a:r>
              <a:rPr lang="ja-JP" altLang="en-US" dirty="0" smtClean="0"/>
              <a:t>１０年で、カリフラワー状の腺腫が出来ます。その腺腫に</a:t>
            </a:r>
            <a:r>
              <a:rPr lang="en-US" altLang="ja-JP" dirty="0" smtClean="0"/>
              <a:t>p53</a:t>
            </a:r>
            <a:r>
              <a:rPr lang="ja-JP" altLang="en-US" dirty="0" smtClean="0"/>
              <a:t>癌抑制遺伝子異常が加わると、即ち３つの遺伝子異常の累積により５</a:t>
            </a:r>
            <a:r>
              <a:rPr lang="en-US" altLang="ja-JP" dirty="0" smtClean="0"/>
              <a:t>−</a:t>
            </a:r>
            <a:r>
              <a:rPr lang="ja-JP" altLang="en-US" dirty="0" smtClean="0"/>
              <a:t>１５年で癌が発生します。現在、医療現場において、これらの遺伝子異常を病理学的に容易に検出することが出来ます。</a:t>
            </a:r>
            <a:endParaRPr lang="en-US" altLang="ja-JP" dirty="0" smtClean="0"/>
          </a:p>
          <a:p>
            <a:endParaRPr lang="ja-JP" altLang="en-US" dirty="0"/>
          </a:p>
        </p:txBody>
      </p:sp>
    </p:spTree>
    <p:extLst>
      <p:ext uri="{BB962C8B-B14F-4D97-AF65-F5344CB8AC3E}">
        <p14:creationId xmlns:p14="http://schemas.microsoft.com/office/powerpoint/2010/main" val="9607096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スライドを読む</a:t>
            </a:r>
            <a:endParaRPr lang="en-US" altLang="ja-JP" dirty="0" smtClean="0"/>
          </a:p>
        </p:txBody>
      </p:sp>
    </p:spTree>
    <p:extLst>
      <p:ext uri="{BB962C8B-B14F-4D97-AF65-F5344CB8AC3E}">
        <p14:creationId xmlns:p14="http://schemas.microsoft.com/office/powerpoint/2010/main" val="1987406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lnSpcReduction="10000"/>
          </a:bodyPr>
          <a:lstStyle/>
          <a:p>
            <a:r>
              <a:rPr lang="ja-JP" altLang="en-US" dirty="0" smtClean="0"/>
              <a:t>それら遺伝子異常を起こす原因は何でしょうか？それは、４つ挙げられます。先ず第一は、喫煙が３０％、第二は、食事、肥満が３０％、第三が、感染が１０</a:t>
            </a:r>
            <a:r>
              <a:rPr lang="en-US" altLang="ja-JP" dirty="0" smtClean="0"/>
              <a:t>−</a:t>
            </a:r>
            <a:r>
              <a:rPr lang="ja-JP" altLang="en-US" dirty="0" smtClean="0"/>
              <a:t>２０％、そして第４が、家族性、即ち遺伝性の１０％、それぞれ、がんの原因を占めます。これら生活習慣・環境要因と遺伝素因との相互作用によりがんは発生します。</a:t>
            </a:r>
            <a:endParaRPr lang="en-US" altLang="ja-JP" dirty="0" smtClean="0"/>
          </a:p>
          <a:p>
            <a:r>
              <a:rPr lang="ja-JP" altLang="en-US" dirty="0" smtClean="0"/>
              <a:t>ここで、</a:t>
            </a:r>
            <a:r>
              <a:rPr lang="en-US" altLang="ja-JP" dirty="0" smtClean="0"/>
              <a:t>C</a:t>
            </a:r>
            <a:r>
              <a:rPr lang="ja-JP" altLang="en-US" dirty="0" smtClean="0"/>
              <a:t>さんに注目してください。</a:t>
            </a:r>
            <a:r>
              <a:rPr lang="en-US" altLang="ja-JP" dirty="0" smtClean="0"/>
              <a:t>C</a:t>
            </a:r>
            <a:r>
              <a:rPr lang="ja-JP" altLang="en-US" dirty="0" smtClean="0"/>
              <a:t>さんは</a:t>
            </a:r>
            <a:r>
              <a:rPr lang="en-US" altLang="ja-JP" dirty="0" smtClean="0"/>
              <a:t>Heavy Smoker</a:t>
            </a:r>
            <a:r>
              <a:rPr lang="ja-JP" altLang="en-US" dirty="0" smtClean="0"/>
              <a:t>で、緑色の遺伝素因が低いが、紺の生活習慣・環境要因が高く、がんにかかつています。</a:t>
            </a:r>
            <a:endParaRPr lang="en-US" altLang="ja-JP" dirty="0" smtClean="0"/>
          </a:p>
          <a:p>
            <a:r>
              <a:rPr lang="ja-JP" altLang="en-US" dirty="0" smtClean="0"/>
              <a:t>他方、</a:t>
            </a:r>
            <a:r>
              <a:rPr lang="en-US" altLang="ja-JP" dirty="0" smtClean="0"/>
              <a:t>F</a:t>
            </a:r>
            <a:r>
              <a:rPr lang="ja-JP" altLang="en-US" dirty="0" smtClean="0"/>
              <a:t>さんは、緑色の遺伝素因が高く、遺伝性のがん患者です。遺伝する家族性のがん、例えば、家族性大腸がん（</a:t>
            </a:r>
            <a:r>
              <a:rPr lang="en-US" altLang="ja-JP" dirty="0" smtClean="0"/>
              <a:t>APC</a:t>
            </a:r>
            <a:r>
              <a:rPr lang="ja-JP" altLang="en-US" dirty="0" smtClean="0"/>
              <a:t>）、家族性乳がん（</a:t>
            </a:r>
            <a:r>
              <a:rPr lang="en-US" altLang="ja-JP" dirty="0" smtClean="0"/>
              <a:t>BCR1)</a:t>
            </a:r>
            <a:r>
              <a:rPr lang="ja-JP" altLang="en-US" dirty="0" smtClean="0"/>
              <a:t>の原因遺伝子は同定されています。</a:t>
            </a:r>
            <a:endParaRPr lang="en-US" altLang="ja-JP" dirty="0" smtClean="0"/>
          </a:p>
          <a:p>
            <a:r>
              <a:rPr lang="ja-JP" altLang="en-US" dirty="0" smtClean="0"/>
              <a:t>２年前、有名な女優さん、アンジェリナ・ジョリーさんは、家族性乳がんにより乳房切除されたことをご記憶かと存じます。今日、遺伝子診断により、遺伝性のがんかどうか簡単に鑑別することができ、それにより、オーダーメイドのがん予防することが出来る時代となりました。</a:t>
            </a:r>
            <a:endParaRPr lang="ja-JP" altLang="en-US" dirty="0"/>
          </a:p>
        </p:txBody>
      </p:sp>
    </p:spTree>
    <p:extLst>
      <p:ext uri="{BB962C8B-B14F-4D97-AF65-F5344CB8AC3E}">
        <p14:creationId xmlns:p14="http://schemas.microsoft.com/office/powerpoint/2010/main" val="41883271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スライドを読む。</a:t>
            </a:r>
            <a:endParaRPr lang="ja-JP" altLang="en-US" dirty="0"/>
          </a:p>
        </p:txBody>
      </p:sp>
    </p:spTree>
    <p:extLst>
      <p:ext uri="{BB962C8B-B14F-4D97-AF65-F5344CB8AC3E}">
        <p14:creationId xmlns:p14="http://schemas.microsoft.com/office/powerpoint/2010/main" val="1242505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スライド イメージ プレースホルダー 1"/>
          <p:cNvSpPr>
            <a:spLocks noGrp="1" noRot="1" noChangeAspect="1" noTextEdit="1"/>
          </p:cNvSpPr>
          <p:nvPr>
            <p:ph type="sldImg"/>
          </p:nvPr>
        </p:nvSpPr>
        <p:spPr bwMode="auto">
          <a:noFill/>
          <a:ln>
            <a:solidFill>
              <a:srgbClr val="000000"/>
            </a:solidFill>
            <a:miter lim="800000"/>
            <a:headEnd/>
            <a:tailEnd/>
          </a:ln>
        </p:spPr>
      </p:sp>
      <p:sp>
        <p:nvSpPr>
          <p:cNvPr id="36867" name="ノート プレースホルダー 2"/>
          <p:cNvSpPr>
            <a:spLocks noGrp="1"/>
          </p:cNvSpPr>
          <p:nvPr>
            <p:ph type="body" idx="1"/>
          </p:nvPr>
        </p:nvSpPr>
        <p:spPr bwMode="auto">
          <a:noFill/>
        </p:spPr>
        <p:txBody>
          <a:bodyPr lIns="86530" tIns="43265" rIns="86530" bIns="43265"/>
          <a:lstStyle/>
          <a:p>
            <a:r>
              <a:rPr lang="ja-JP" altLang="en-US" dirty="0"/>
              <a:t>・喫煙者がたばこの煙を吸い込む“主流煙”以外にたばこの先から環境内に排出される煙を“副流煙”と言います。この“副流煙”を周りの人が吸い込むことを「受動喫煙」といいます。</a:t>
            </a:r>
            <a:endParaRPr lang="en-US" altLang="ja-JP" dirty="0"/>
          </a:p>
          <a:p>
            <a:endParaRPr lang="en-US" altLang="ja-JP" dirty="0"/>
          </a:p>
          <a:p>
            <a:r>
              <a:rPr lang="ja-JP" altLang="en-US" dirty="0"/>
              <a:t>・受動喫煙の問題は、 “主流煙”に比べて“副流煙”の方が様々な有害物質の量、濃度が高いことです。なぜならば、 、“主流煙”はフィルター付タバコの使用により、吸い込む煙の中の有害物質の量はかなりトラップされていることによります。</a:t>
            </a:r>
            <a:endParaRPr lang="en-US" altLang="ja-JP" dirty="0"/>
          </a:p>
          <a:p>
            <a:endParaRPr lang="en-US" altLang="ja-JP" dirty="0"/>
          </a:p>
          <a:p>
            <a:pPr eaLnBrk="1" hangingPunct="1">
              <a:spcBef>
                <a:spcPct val="0"/>
              </a:spcBef>
            </a:pPr>
            <a:r>
              <a:rPr lang="ja-JP" altLang="en-US" dirty="0"/>
              <a:t>・最近の研究（</a:t>
            </a:r>
            <a:r>
              <a:rPr lang="en-US" altLang="ja-JP" sz="1000" dirty="0">
                <a:latin typeface="HGP創英角ﾎﾟｯﾌﾟ体" pitchFamily="50" charset="-128"/>
                <a:ea typeface="HGP創英角ﾎﾟｯﾌﾟ体" pitchFamily="50" charset="-128"/>
                <a:cs typeface="HGP創英角ﾎﾟｯﾌﾟ体" pitchFamily="50" charset="-128"/>
              </a:rPr>
              <a:t>2016/5/31</a:t>
            </a:r>
            <a:r>
              <a:rPr lang="ja-JP" altLang="en-US" sz="1000" dirty="0">
                <a:latin typeface="HGP創英角ﾎﾟｯﾌﾟ体" pitchFamily="50" charset="-128"/>
                <a:ea typeface="HGP創英角ﾎﾟｯﾌﾟ体" pitchFamily="50" charset="-128"/>
                <a:cs typeface="HGP創英角ﾎﾟｯﾌﾟ体" pitchFamily="50" charset="-128"/>
              </a:rPr>
              <a:t>発表　厚生労働省研究班推計）</a:t>
            </a:r>
            <a:r>
              <a:rPr lang="ja-JP" altLang="en-US" sz="1000" dirty="0"/>
              <a:t>では、</a:t>
            </a:r>
            <a:r>
              <a:rPr lang="ja-JP" altLang="en-US" dirty="0">
                <a:solidFill>
                  <a:srgbClr val="00CC66"/>
                </a:solidFill>
                <a:latin typeface="HGP創英角ﾎﾟｯﾌﾟ体" pitchFamily="50" charset="-128"/>
                <a:ea typeface="HGP創英角ﾎﾟｯﾌﾟ体" pitchFamily="50" charset="-128"/>
                <a:cs typeface="HGP創英角ﾎﾟｯﾌﾟ体" pitchFamily="50" charset="-128"/>
              </a:rPr>
              <a:t>受動喫煙で年</a:t>
            </a:r>
            <a:r>
              <a:rPr lang="en-US" altLang="ja-JP" dirty="0">
                <a:solidFill>
                  <a:srgbClr val="00CC66"/>
                </a:solidFill>
                <a:latin typeface="HGP創英角ﾎﾟｯﾌﾟ体" pitchFamily="50" charset="-128"/>
                <a:ea typeface="HGP創英角ﾎﾟｯﾌﾟ体" pitchFamily="50" charset="-128"/>
                <a:cs typeface="HGP創英角ﾎﾟｯﾌﾟ体" pitchFamily="50" charset="-128"/>
              </a:rPr>
              <a:t>1.5</a:t>
            </a:r>
            <a:r>
              <a:rPr lang="ja-JP" altLang="en-US" dirty="0">
                <a:solidFill>
                  <a:srgbClr val="00CC66"/>
                </a:solidFill>
                <a:latin typeface="HGP創英角ﾎﾟｯﾌﾟ体" pitchFamily="50" charset="-128"/>
                <a:ea typeface="HGP創英角ﾎﾟｯﾌﾟ体" pitchFamily="50" charset="-128"/>
                <a:cs typeface="HGP創英角ﾎﾟｯﾌﾟ体" pitchFamily="50" charset="-128"/>
              </a:rPr>
              <a:t>万人死亡</a:t>
            </a:r>
            <a:r>
              <a:rPr lang="ja-JP" altLang="en-US" dirty="0">
                <a:latin typeface="ＭＳ Ｐゴシック" pitchFamily="-109" charset="-128"/>
              </a:rPr>
              <a:t>していると推計されています。病気別では、肺がん</a:t>
            </a:r>
            <a:r>
              <a:rPr lang="en-US" altLang="ja-JP" dirty="0">
                <a:latin typeface="ＭＳ Ｐゴシック" pitchFamily="-109" charset="-128"/>
              </a:rPr>
              <a:t>2484</a:t>
            </a:r>
            <a:r>
              <a:rPr lang="ja-JP" altLang="en-US" dirty="0">
                <a:latin typeface="ＭＳ Ｐゴシック" pitchFamily="-109" charset="-128"/>
              </a:rPr>
              <a:t>人、心筋梗塞などの虚血性心疾患</a:t>
            </a:r>
            <a:r>
              <a:rPr lang="en-US" altLang="ja-JP" dirty="0">
                <a:latin typeface="ＭＳ Ｐゴシック" pitchFamily="-109" charset="-128"/>
              </a:rPr>
              <a:t>4459</a:t>
            </a:r>
            <a:r>
              <a:rPr lang="ja-JP" altLang="en-US" dirty="0">
                <a:latin typeface="ＭＳ Ｐゴシック" pitchFamily="-109" charset="-128"/>
              </a:rPr>
              <a:t>人、脳卒中</a:t>
            </a:r>
            <a:r>
              <a:rPr lang="en-US" altLang="ja-JP" dirty="0">
                <a:latin typeface="ＭＳ Ｐゴシック" pitchFamily="-109" charset="-128"/>
              </a:rPr>
              <a:t>8014</a:t>
            </a:r>
            <a:r>
              <a:rPr lang="ja-JP" altLang="en-US" dirty="0">
                <a:latin typeface="ＭＳ Ｐゴシック" pitchFamily="-109" charset="-128"/>
              </a:rPr>
              <a:t>人、乳幼児突然死症候群</a:t>
            </a:r>
            <a:r>
              <a:rPr lang="en-US" altLang="ja-JP" dirty="0">
                <a:latin typeface="ＭＳ Ｐゴシック" pitchFamily="-109" charset="-128"/>
              </a:rPr>
              <a:t>73</a:t>
            </a:r>
            <a:r>
              <a:rPr lang="ja-JP" altLang="en-US" dirty="0">
                <a:latin typeface="ＭＳ Ｐゴシック" pitchFamily="-109" charset="-128"/>
              </a:rPr>
              <a:t>人などです。</a:t>
            </a:r>
            <a:endParaRPr lang="en-US" altLang="ja-JP" dirty="0">
              <a:latin typeface="ＭＳ Ｐゴシック" pitchFamily="-109" charset="-128"/>
            </a:endParaRPr>
          </a:p>
          <a:p>
            <a:pPr eaLnBrk="1" hangingPunct="1">
              <a:spcBef>
                <a:spcPct val="0"/>
              </a:spcBef>
            </a:pPr>
            <a:endParaRPr lang="en-US" altLang="ja-JP" dirty="0">
              <a:latin typeface="ＭＳ Ｐゴシック" pitchFamily="-109" charset="-128"/>
            </a:endParaRPr>
          </a:p>
          <a:p>
            <a:pPr eaLnBrk="1" hangingPunct="1">
              <a:spcBef>
                <a:spcPct val="0"/>
              </a:spcBef>
            </a:pPr>
            <a:r>
              <a:rPr lang="ja-JP" altLang="en-US" dirty="0">
                <a:latin typeface="ＭＳ Ｐゴシック" pitchFamily="-109" charset="-128"/>
              </a:rPr>
              <a:t>・右下は、現在厚生労働省がすすめている受動喫煙予防のシンボルマークです。</a:t>
            </a:r>
          </a:p>
          <a:p>
            <a:endParaRPr lang="ja-JP" altLang="en-US" dirty="0"/>
          </a:p>
          <a:p>
            <a:endParaRPr lang="ja-JP" altLang="en-US" dirty="0"/>
          </a:p>
        </p:txBody>
      </p:sp>
      <p:sp>
        <p:nvSpPr>
          <p:cNvPr id="36868" name="スライド番号プレースホルダー 3"/>
          <p:cNvSpPr>
            <a:spLocks noGrp="1"/>
          </p:cNvSpPr>
          <p:nvPr>
            <p:ph type="sldNum" sz="quarter" idx="5"/>
          </p:nvPr>
        </p:nvSpPr>
        <p:spPr bwMode="auto">
          <a:xfrm>
            <a:off x="3884988" y="8684844"/>
            <a:ext cx="2971431" cy="457707"/>
          </a:xfrm>
          <a:prstGeom prst="rect">
            <a:avLst/>
          </a:prstGeom>
          <a:noFill/>
          <a:ln>
            <a:miter lim="800000"/>
            <a:headEnd/>
            <a:tailEnd/>
          </a:ln>
        </p:spPr>
        <p:txBody>
          <a:bodyPr lIns="86530" tIns="43265" rIns="86530" bIns="43265"/>
          <a:lstStyle/>
          <a:p>
            <a:fld id="{38D11201-7BC2-1C40-8D0B-DBD5E05C462E}" type="slidenum">
              <a:rPr lang="en-US" altLang="ja-JP">
                <a:latin typeface="Times" pitchFamily="-109" charset="0"/>
                <a:ea typeface="Osaka" pitchFamily="-109" charset="-128"/>
                <a:cs typeface="Osaka" pitchFamily="-109" charset="-128"/>
              </a:rPr>
              <a:pPr/>
              <a:t>15</a:t>
            </a:fld>
            <a:endParaRPr lang="en-US" altLang="ja-JP">
              <a:latin typeface="Times" pitchFamily="-109" charset="0"/>
              <a:ea typeface="Osaka" pitchFamily="-109" charset="-128"/>
              <a:cs typeface="Osaka" pitchFamily="-109" charset="-128"/>
            </a:endParaRPr>
          </a:p>
        </p:txBody>
      </p:sp>
    </p:spTree>
    <p:extLst>
      <p:ext uri="{BB962C8B-B14F-4D97-AF65-F5344CB8AC3E}">
        <p14:creationId xmlns:p14="http://schemas.microsoft.com/office/powerpoint/2010/main" val="3893653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スライド イメージ プレースホルダー 1"/>
          <p:cNvSpPr>
            <a:spLocks noGrp="1" noRot="1" noChangeAspect="1" noTextEdit="1"/>
          </p:cNvSpPr>
          <p:nvPr>
            <p:ph type="sldImg"/>
          </p:nvPr>
        </p:nvSpPr>
        <p:spPr bwMode="auto">
          <a:noFill/>
          <a:ln>
            <a:solidFill>
              <a:srgbClr val="000000"/>
            </a:solidFill>
            <a:miter lim="800000"/>
            <a:headEnd/>
            <a:tailEnd/>
          </a:ln>
        </p:spPr>
      </p:sp>
      <p:sp>
        <p:nvSpPr>
          <p:cNvPr id="38915" name="ノート プレースホルダー 2"/>
          <p:cNvSpPr>
            <a:spLocks noGrp="1"/>
          </p:cNvSpPr>
          <p:nvPr>
            <p:ph type="body" idx="1"/>
          </p:nvPr>
        </p:nvSpPr>
        <p:spPr bwMode="auto">
          <a:noFill/>
        </p:spPr>
        <p:txBody>
          <a:bodyPr lIns="86530" tIns="43265" rIns="86530" bIns="43265"/>
          <a:lstStyle/>
          <a:p>
            <a:r>
              <a:rPr lang="ja-JP" altLang="en-US" dirty="0"/>
              <a:t>（２）望ましい生活習慣（出典：国立がん研究センターがん情報サービスより）</a:t>
            </a:r>
          </a:p>
          <a:p>
            <a:r>
              <a:rPr lang="ja-JP" altLang="en-US" dirty="0"/>
              <a:t>①たばこを吸わない</a:t>
            </a:r>
          </a:p>
          <a:p>
            <a:r>
              <a:rPr lang="ja-JP" altLang="en-US" dirty="0"/>
              <a:t>たばこの煙には，多くの発がん物質が含まれており，喫煙は肺がんをはじめとして多くのがんにかかる危険性を高めることが明らかになっています。例えば，たばこを吸う人が，肺がんで死亡する危険性は，吸わない人と比べると男性で約</a:t>
            </a:r>
            <a:r>
              <a:rPr lang="en-US" altLang="ja-JP" dirty="0"/>
              <a:t>4.8</a:t>
            </a:r>
            <a:r>
              <a:rPr lang="ja-JP" altLang="en-US" dirty="0"/>
              <a:t>倍，女性で約</a:t>
            </a:r>
            <a:r>
              <a:rPr lang="en-US" altLang="ja-JP" dirty="0"/>
              <a:t>3.9</a:t>
            </a:r>
            <a:r>
              <a:rPr lang="ja-JP" altLang="en-US" dirty="0"/>
              <a:t>倍です。たばこの体への影響は，若い人ほど受けやすいことが指摘されています。また，他人が吸っているたばこの煙もできるだけ避ける必要があります。</a:t>
            </a:r>
          </a:p>
          <a:p>
            <a:r>
              <a:rPr lang="ja-JP" altLang="en-US" dirty="0"/>
              <a:t>②過度の飲酒をしない</a:t>
            </a:r>
          </a:p>
          <a:p>
            <a:r>
              <a:rPr lang="ja-JP" altLang="en-US" dirty="0"/>
              <a:t>酒を大量に飲むと発がん物質が体内に取り込まれやすくなり，アルコールが通過する口腔（くう），咽（いん）頭，食道や，アルコールを処理する肝臓などのがんにかかる危険性が高まります。</a:t>
            </a:r>
          </a:p>
          <a:p>
            <a:r>
              <a:rPr lang="ja-JP" altLang="en-US" dirty="0"/>
              <a:t>③バランスの良い食事をとる</a:t>
            </a:r>
          </a:p>
          <a:p>
            <a:r>
              <a:rPr lang="ja-JP" altLang="en-US" dirty="0"/>
              <a:t>塩分の多い食べ物のとりすぎは，胃がんにかかる危険性を高めます。また，熱い飲食物の摂取は，食道がんにかかる危険性を高める可能性があります。逆に，野菜や果物の摂取は，食道がんや胃がんにかかる危険性を低くする可能性があります。</a:t>
            </a:r>
          </a:p>
          <a:p>
            <a:r>
              <a:rPr lang="ja-JP" altLang="en-US" dirty="0"/>
              <a:t>④積極的に身体活動をする</a:t>
            </a:r>
          </a:p>
          <a:p>
            <a:r>
              <a:rPr lang="ja-JP" altLang="en-US" dirty="0"/>
              <a:t>運動不足は，大腸がんや乳がんなどにかかる危険性を高めます。生涯を通じて体力に応じた適度な運動を日常生活に取り入れることで，がんの予防が期待できます</a:t>
            </a:r>
          </a:p>
          <a:p>
            <a:r>
              <a:rPr lang="ja-JP" altLang="en-US" dirty="0"/>
              <a:t>⑤適正体重を維持する</a:t>
            </a:r>
          </a:p>
          <a:p>
            <a:r>
              <a:rPr lang="ja-JP" altLang="en-US" dirty="0"/>
              <a:t>肥満は，がんの原因になる場合があります。日本では，やせすぎもがんの原因になると言われています。自分自身の体重を適正な範囲に保つことは，がんを予防するためにも大切です。</a:t>
            </a:r>
          </a:p>
        </p:txBody>
      </p:sp>
      <p:sp>
        <p:nvSpPr>
          <p:cNvPr id="38916" name="スライド番号プレースホルダー 3"/>
          <p:cNvSpPr>
            <a:spLocks noGrp="1"/>
          </p:cNvSpPr>
          <p:nvPr>
            <p:ph type="sldNum" sz="quarter" idx="5"/>
          </p:nvPr>
        </p:nvSpPr>
        <p:spPr bwMode="auto">
          <a:xfrm>
            <a:off x="3884988" y="8684844"/>
            <a:ext cx="2971431" cy="457707"/>
          </a:xfrm>
          <a:prstGeom prst="rect">
            <a:avLst/>
          </a:prstGeom>
          <a:noFill/>
          <a:ln>
            <a:miter lim="800000"/>
            <a:headEnd/>
            <a:tailEnd/>
          </a:ln>
        </p:spPr>
        <p:txBody>
          <a:bodyPr lIns="86530" tIns="43265" rIns="86530" bIns="43265"/>
          <a:lstStyle/>
          <a:p>
            <a:fld id="{D787CFB0-39C5-0540-942F-47D68F6D71E6}" type="slidenum">
              <a:rPr lang="ja-JP" altLang="en-US"/>
              <a:pPr/>
              <a:t>16</a:t>
            </a:fld>
            <a:endParaRPr lang="ja-JP" altLang="en-US"/>
          </a:p>
        </p:txBody>
      </p:sp>
    </p:spTree>
    <p:extLst>
      <p:ext uri="{BB962C8B-B14F-4D97-AF65-F5344CB8AC3E}">
        <p14:creationId xmlns:p14="http://schemas.microsoft.com/office/powerpoint/2010/main" val="39786754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スライド イメージ プレースホルダー 1"/>
          <p:cNvSpPr>
            <a:spLocks noGrp="1" noRot="1" noChangeAspect="1" noTextEdit="1"/>
          </p:cNvSpPr>
          <p:nvPr>
            <p:ph type="sldImg"/>
          </p:nvPr>
        </p:nvSpPr>
        <p:spPr bwMode="auto">
          <a:noFill/>
          <a:ln>
            <a:solidFill>
              <a:srgbClr val="000000"/>
            </a:solidFill>
            <a:miter lim="800000"/>
            <a:headEnd/>
            <a:tailEnd/>
          </a:ln>
        </p:spPr>
      </p:sp>
      <p:sp>
        <p:nvSpPr>
          <p:cNvPr id="40963" name="ノート プレースホルダー 2"/>
          <p:cNvSpPr>
            <a:spLocks noGrp="1"/>
          </p:cNvSpPr>
          <p:nvPr>
            <p:ph type="body" idx="1"/>
          </p:nvPr>
        </p:nvSpPr>
        <p:spPr bwMode="auto">
          <a:noFill/>
        </p:spPr>
        <p:txBody>
          <a:bodyPr lIns="86530" tIns="43265" rIns="86530" bIns="43265"/>
          <a:lstStyle/>
          <a:p>
            <a:r>
              <a:rPr lang="ja-JP" altLang="en-US"/>
              <a:t>（３）感染対策</a:t>
            </a:r>
          </a:p>
          <a:p>
            <a:r>
              <a:rPr lang="ja-JP" altLang="en-US"/>
              <a:t>胃がんや肝がん，子宮頸（けい）がんのように，ウイルスや細菌等の感染が原因で発生するがんの対策として検査があります。例えば，胃がんの原因の多くはピロリ菌感染によるもので，肝臓がんの原因の大部分は肝炎ウイルスの感染によるものです。ピロリ菌の検査は医療機関で受けることができ，肝炎ウイルスの検査は医療機関に加え，地域の保健所でも受けることができます。</a:t>
            </a:r>
          </a:p>
        </p:txBody>
      </p:sp>
      <p:sp>
        <p:nvSpPr>
          <p:cNvPr id="40964" name="スライド番号プレースホルダー 3"/>
          <p:cNvSpPr>
            <a:spLocks noGrp="1"/>
          </p:cNvSpPr>
          <p:nvPr>
            <p:ph type="sldNum" sz="quarter" idx="5"/>
          </p:nvPr>
        </p:nvSpPr>
        <p:spPr bwMode="auto">
          <a:xfrm>
            <a:off x="3884988" y="8684844"/>
            <a:ext cx="2971431" cy="457707"/>
          </a:xfrm>
          <a:prstGeom prst="rect">
            <a:avLst/>
          </a:prstGeom>
          <a:noFill/>
          <a:ln>
            <a:miter lim="800000"/>
            <a:headEnd/>
            <a:tailEnd/>
          </a:ln>
        </p:spPr>
        <p:txBody>
          <a:bodyPr lIns="86530" tIns="43265" rIns="86530" bIns="43265"/>
          <a:lstStyle/>
          <a:p>
            <a:fld id="{B8DB87BF-B605-8441-9A85-59CCD45CE089}" type="slidenum">
              <a:rPr lang="ja-JP" altLang="en-US"/>
              <a:pPr/>
              <a:t>18</a:t>
            </a:fld>
            <a:endParaRPr lang="ja-JP" altLang="en-US"/>
          </a:p>
        </p:txBody>
      </p:sp>
    </p:spTree>
    <p:extLst>
      <p:ext uri="{BB962C8B-B14F-4D97-AF65-F5344CB8AC3E}">
        <p14:creationId xmlns:p14="http://schemas.microsoft.com/office/powerpoint/2010/main" val="106703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そこで、がんで死なないための二次予防が必要です。即ち、検診によりがんを早期発見・早期治療で完治させことです。スライドを読む。</a:t>
            </a:r>
            <a:endParaRPr lang="ja-JP" altLang="en-US" dirty="0"/>
          </a:p>
        </p:txBody>
      </p:sp>
    </p:spTree>
    <p:extLst>
      <p:ext uri="{BB962C8B-B14F-4D97-AF65-F5344CB8AC3E}">
        <p14:creationId xmlns:p14="http://schemas.microsoft.com/office/powerpoint/2010/main" val="4250300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スライド イメージ プレースホルダ 1"/>
          <p:cNvSpPr>
            <a:spLocks noGrp="1" noRot="1" noChangeAspect="1" noTextEdit="1"/>
          </p:cNvSpPr>
          <p:nvPr>
            <p:ph type="sldImg"/>
          </p:nvPr>
        </p:nvSpPr>
        <p:spPr>
          <a:ln/>
        </p:spPr>
      </p:sp>
      <p:sp>
        <p:nvSpPr>
          <p:cNvPr id="45059" name="ノート プレースホルダ 2"/>
          <p:cNvSpPr>
            <a:spLocks noGrp="1"/>
          </p:cNvSpPr>
          <p:nvPr>
            <p:ph type="body" idx="1"/>
          </p:nvPr>
        </p:nvSpPr>
        <p:spPr>
          <a:noFill/>
        </p:spPr>
        <p:txBody>
          <a:bodyPr lIns="86530" tIns="43265" rIns="86530" bIns="43265"/>
          <a:lstStyle/>
          <a:p>
            <a:endParaRPr lang="ja-JP" altLang="en-US">
              <a:latin typeface="Times" pitchFamily="-109" charset="0"/>
              <a:ea typeface="Osaka" pitchFamily="-109" charset="-128"/>
            </a:endParaRPr>
          </a:p>
        </p:txBody>
      </p:sp>
      <p:sp>
        <p:nvSpPr>
          <p:cNvPr id="45060" name="スライド番号プレースホルダ 3"/>
          <p:cNvSpPr>
            <a:spLocks noGrp="1"/>
          </p:cNvSpPr>
          <p:nvPr>
            <p:ph type="sldNum" sz="quarter" idx="5"/>
          </p:nvPr>
        </p:nvSpPr>
        <p:spPr>
          <a:xfrm>
            <a:off x="3884988" y="8684844"/>
            <a:ext cx="2971431" cy="457707"/>
          </a:xfrm>
          <a:prstGeom prst="rect">
            <a:avLst/>
          </a:prstGeom>
          <a:noFill/>
          <a:ln>
            <a:miter lim="800000"/>
            <a:headEnd/>
            <a:tailEnd/>
          </a:ln>
        </p:spPr>
        <p:txBody>
          <a:bodyPr lIns="86530" tIns="43265" rIns="86530" bIns="43265"/>
          <a:lstStyle/>
          <a:p>
            <a:fld id="{7466C8E8-2EC2-BC4A-AB78-9BFE65D3E42F}" type="slidenum">
              <a:rPr lang="en-US" altLang="ja-JP"/>
              <a:pPr/>
              <a:t>23</a:t>
            </a:fld>
            <a:endParaRPr lang="en-US" altLang="ja-JP"/>
          </a:p>
        </p:txBody>
      </p:sp>
    </p:spTree>
    <p:extLst>
      <p:ext uri="{BB962C8B-B14F-4D97-AF65-F5344CB8AC3E}">
        <p14:creationId xmlns:p14="http://schemas.microsoft.com/office/powerpoint/2010/main" val="5340674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xfrm>
            <a:off x="3884988" y="8684844"/>
            <a:ext cx="2971431" cy="457707"/>
          </a:xfrm>
          <a:prstGeom prst="rect">
            <a:avLst/>
          </a:prstGeom>
          <a:noFill/>
          <a:ln>
            <a:miter lim="800000"/>
            <a:headEnd/>
            <a:tailEnd/>
          </a:ln>
        </p:spPr>
        <p:txBody>
          <a:bodyPr lIns="86530" tIns="43265" rIns="86530" bIns="43265"/>
          <a:lstStyle/>
          <a:p>
            <a:fld id="{BA72C50B-9FD3-3741-A22A-C2E8D3E17249}" type="slidenum">
              <a:rPr lang="ja-JP" altLang="en-US">
                <a:latin typeface="Times" pitchFamily="-102" charset="0"/>
                <a:ea typeface="ＭＳ Ｐゴシック" pitchFamily="-102" charset="-128"/>
                <a:cs typeface="ＭＳ Ｐゴシック" pitchFamily="-102" charset="-128"/>
              </a:rPr>
              <a:pPr/>
              <a:t>25</a:t>
            </a:fld>
            <a:endParaRPr lang="en-US" altLang="ja-JP">
              <a:latin typeface="Times" pitchFamily="-102" charset="0"/>
              <a:ea typeface="ＭＳ Ｐゴシック" pitchFamily="-102" charset="-128"/>
              <a:cs typeface="ＭＳ Ｐゴシック" pitchFamily="-102" charset="-128"/>
            </a:endParaRPr>
          </a:p>
        </p:txBody>
      </p:sp>
      <p:sp>
        <p:nvSpPr>
          <p:cNvPr id="7" name="Rectangle 7"/>
          <p:cNvSpPr txBox="1">
            <a:spLocks noGrp="1" noChangeArrowheads="1"/>
          </p:cNvSpPr>
          <p:nvPr/>
        </p:nvSpPr>
        <p:spPr bwMode="auto">
          <a:xfrm>
            <a:off x="3886569" y="8686293"/>
            <a:ext cx="2971431" cy="457707"/>
          </a:xfrm>
          <a:prstGeom prst="rect">
            <a:avLst/>
          </a:prstGeom>
          <a:noFill/>
          <a:ln>
            <a:miter lim="800000"/>
            <a:headEnd/>
            <a:tailEnd/>
          </a:ln>
        </p:spPr>
        <p:txBody>
          <a:bodyPr lIns="88131" tIns="44065" rIns="88131" bIns="44065" anchor="b">
            <a:prstTxWarp prst="textNoShape">
              <a:avLst/>
            </a:prstTxWarp>
          </a:bodyPr>
          <a:lstStyle/>
          <a:p>
            <a:pPr algn="r">
              <a:defRPr/>
            </a:pPr>
            <a:fld id="{5AFF3852-C967-9C4C-A71E-9B8E71BB887C}" type="slidenum">
              <a:rPr lang="en-US" altLang="ja-JP" sz="1100">
                <a:effectLst>
                  <a:outerShdw blurRad="38100" dist="38100" dir="2700000" algn="tl">
                    <a:srgbClr val="DDDDDD"/>
                  </a:outerShdw>
                </a:effectLst>
                <a:latin typeface="Times New Roman" pitchFamily="-109" charset="0"/>
              </a:rPr>
              <a:pPr algn="r">
                <a:defRPr/>
              </a:pPr>
              <a:t>25</a:t>
            </a:fld>
            <a:endParaRPr lang="en-US" altLang="ja-JP" sz="1100" dirty="0">
              <a:effectLst>
                <a:outerShdw blurRad="38100" dist="38100" dir="2700000" algn="tl">
                  <a:srgbClr val="DDDDDD"/>
                </a:outerShdw>
              </a:effectLst>
              <a:latin typeface="Times New Roman" pitchFamily="-109" charset="0"/>
            </a:endParaRPr>
          </a:p>
        </p:txBody>
      </p:sp>
      <p:sp>
        <p:nvSpPr>
          <p:cNvPr id="113668" name="Rectangle 2"/>
          <p:cNvSpPr>
            <a:spLocks noGrp="1" noRot="1" noChangeAspect="1" noChangeArrowheads="1" noTextEdit="1"/>
          </p:cNvSpPr>
          <p:nvPr>
            <p:ph type="sldImg"/>
          </p:nvPr>
        </p:nvSpPr>
        <p:spPr>
          <a:ln/>
        </p:spPr>
      </p:sp>
      <p:sp>
        <p:nvSpPr>
          <p:cNvPr id="113669" name="Rectangle 3"/>
          <p:cNvSpPr>
            <a:spLocks noGrp="1" noChangeArrowheads="1"/>
          </p:cNvSpPr>
          <p:nvPr>
            <p:ph type="body" idx="1"/>
          </p:nvPr>
        </p:nvSpPr>
        <p:spPr>
          <a:noFill/>
        </p:spPr>
        <p:txBody>
          <a:bodyPr lIns="86530" tIns="43265" rIns="86530" bIns="43265"/>
          <a:lstStyle/>
          <a:p>
            <a:r>
              <a:rPr lang="ja-JP" altLang="en-US">
                <a:latin typeface="Times" pitchFamily="-102" charset="0"/>
                <a:ea typeface="Osaka" pitchFamily="-102" charset="-128"/>
                <a:cs typeface="Osaka" pitchFamily="-102" charset="-128"/>
              </a:rPr>
              <a:t>・大腸ポリープの内視鏡切除の手順を示す。</a:t>
            </a:r>
            <a:endParaRPr lang="en-US" altLang="ja-JP">
              <a:latin typeface="Times" pitchFamily="-102" charset="0"/>
              <a:ea typeface="Osaka" pitchFamily="-102" charset="-128"/>
              <a:cs typeface="Osaka" pitchFamily="-102" charset="-128"/>
            </a:endParaRPr>
          </a:p>
          <a:p>
            <a:endParaRPr lang="en-US" altLang="ja-JP">
              <a:latin typeface="Times" pitchFamily="-102" charset="0"/>
              <a:ea typeface="Osaka" pitchFamily="-102" charset="-128"/>
              <a:cs typeface="Osaka" pitchFamily="-102" charset="-128"/>
            </a:endParaRPr>
          </a:p>
          <a:p>
            <a:r>
              <a:rPr lang="ja-JP" altLang="en-US">
                <a:latin typeface="Times" pitchFamily="-102" charset="0"/>
                <a:ea typeface="Osaka" pitchFamily="-102" charset="-128"/>
                <a:cs typeface="Osaka" pitchFamily="-102" charset="-128"/>
              </a:rPr>
              <a:t>・ポリープの茎部は、正常粘膜からなるので、同」部にスネアをかけて、切除します。</a:t>
            </a:r>
          </a:p>
        </p:txBody>
      </p:sp>
    </p:spTree>
    <p:extLst>
      <p:ext uri="{BB962C8B-B14F-4D97-AF65-F5344CB8AC3E}">
        <p14:creationId xmlns:p14="http://schemas.microsoft.com/office/powerpoint/2010/main" val="9535312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これは、がんによる死亡数を年代別に見たものであり、１９８１年にがんは、脳血官疾患を越えて、死因の第一位になり、その後今日まで、右上がりに、毎年約一万人ずつ増加しつずけており、現在３人に１人ががんで死亡しています。それは、どうしてでしょうか？</a:t>
            </a:r>
            <a:endParaRPr lang="ja-JP" altLang="en-US" dirty="0"/>
          </a:p>
        </p:txBody>
      </p:sp>
    </p:spTree>
    <p:extLst>
      <p:ext uri="{BB962C8B-B14F-4D97-AF65-F5344CB8AC3E}">
        <p14:creationId xmlns:p14="http://schemas.microsoft.com/office/powerpoint/2010/main" val="37264565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a:xfrm>
            <a:off x="0" y="1"/>
            <a:ext cx="2972393" cy="457568"/>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RI 2710</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地区 </a:t>
            </a: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G10</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a:t>
            </a: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11 IM</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　　　　　　　　　　　がんの二次予防　　　　　　　　　　　　　　　　「各種がんの早期発見について」</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5" name="日付プレースホルダー 4"/>
          <p:cNvSpPr>
            <a:spLocks noGrp="1"/>
          </p:cNvSpPr>
          <p:nvPr>
            <p:ph type="dt" idx="11"/>
          </p:nvPr>
        </p:nvSpPr>
        <p:spPr>
          <a:xfrm>
            <a:off x="3883991" y="1"/>
            <a:ext cx="2972392" cy="457568"/>
          </a:xfrm>
          <a:prstGeom prst="rect">
            <a:avLst/>
          </a:prstGeo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平成２９年３月４日（土）</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6" name="フッター プレースホルダー 5"/>
          <p:cNvSpPr>
            <a:spLocks noGrp="1"/>
          </p:cNvSpPr>
          <p:nvPr>
            <p:ph type="ftr" sz="quarter" idx="12"/>
          </p:nvPr>
        </p:nvSpPr>
        <p:spPr>
          <a:xfrm>
            <a:off x="0" y="8684961"/>
            <a:ext cx="2972393" cy="457567"/>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廣川　裕＠広島平和クリニック</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7" name="スライド番号プレースホルダー 6"/>
          <p:cNvSpPr>
            <a:spLocks noGrp="1"/>
          </p:cNvSpPr>
          <p:nvPr>
            <p:ph type="sldNum" sz="quarter" idx="13"/>
          </p:nvPr>
        </p:nvSpPr>
        <p:spPr>
          <a:xfrm>
            <a:off x="3883991" y="8684961"/>
            <a:ext cx="2972392" cy="457567"/>
          </a:xfrm>
          <a:prstGeom prst="rect">
            <a:avLst/>
          </a:prstGeo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54D75D8-BC0A-4B42-A6D1-FEF8D5483534}" type="slidenum">
              <a:rPr kumimoji="0" lang="en-US" altLang="ja-JP" sz="1200" b="0" i="0" u="none" strike="noStrike" kern="1200" cap="none" spc="0" normalizeH="0" baseline="0" noProof="0" smtClean="0">
                <a:ln>
                  <a:noFill/>
                </a:ln>
                <a:solidFill>
                  <a:prstClr val="black"/>
                </a:solidFill>
                <a:effectLst/>
                <a:uLnTx/>
                <a:uFillTx/>
                <a:latin typeface="Calibri" pitchFamily="34"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Tree>
    <p:extLst>
      <p:ext uri="{BB962C8B-B14F-4D97-AF65-F5344CB8AC3E}">
        <p14:creationId xmlns:p14="http://schemas.microsoft.com/office/powerpoint/2010/main" val="1181896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a:xfrm>
            <a:off x="3883991" y="8684961"/>
            <a:ext cx="2972392" cy="457567"/>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4D75D8-BC0A-4B42-A6D1-FEF8D5483534}" type="slidenum">
              <a:rPr kumimoji="0" lang="en-US" altLang="ja-JP" sz="1800" b="0" i="0" u="none" strike="noStrike" kern="0" cap="none" spc="0" normalizeH="0" baseline="0" noProof="0" smtClean="0">
                <a:ln>
                  <a:noFill/>
                </a:ln>
                <a:solidFill>
                  <a:sysClr val="windowText" lastClr="000000"/>
                </a:solidFill>
                <a:effectLst/>
                <a:uLnTx/>
                <a:uFillTx/>
                <a:latin typeface="Calibri" pitchFamily="34" charset="0"/>
                <a:ea typeface="ＭＳ Ｐゴシック"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altLang="ja-JP" sz="1800" b="0" i="0" u="none" strike="noStrike" kern="0" cap="none" spc="0" normalizeH="0" baseline="0" noProof="0">
              <a:ln>
                <a:noFill/>
              </a:ln>
              <a:solidFill>
                <a:sysClr val="windowText" lastClr="000000"/>
              </a:solidFill>
              <a:effectLst/>
              <a:uLnTx/>
              <a:uFillTx/>
              <a:latin typeface="Calibri" pitchFamily="34" charset="0"/>
              <a:ea typeface="ＭＳ Ｐゴシック" pitchFamily="50" charset="-128"/>
              <a:cs typeface="+mn-cs"/>
            </a:endParaRPr>
          </a:p>
        </p:txBody>
      </p:sp>
      <p:sp>
        <p:nvSpPr>
          <p:cNvPr id="5" name="日付プレースホルダ 4"/>
          <p:cNvSpPr>
            <a:spLocks noGrp="1"/>
          </p:cNvSpPr>
          <p:nvPr>
            <p:ph type="dt" idx="11"/>
          </p:nvPr>
        </p:nvSpPr>
        <p:spPr>
          <a:xfrm>
            <a:off x="3883991" y="1"/>
            <a:ext cx="2972392" cy="457568"/>
          </a:xfrm>
          <a:prstGeom prst="rect">
            <a:avLst/>
          </a:prstGeo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平成２９年３月４日（土）</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6" name="フッター プレースホルダ 5"/>
          <p:cNvSpPr>
            <a:spLocks noGrp="1"/>
          </p:cNvSpPr>
          <p:nvPr>
            <p:ph type="ftr" sz="quarter" idx="12"/>
          </p:nvPr>
        </p:nvSpPr>
        <p:spPr>
          <a:xfrm>
            <a:off x="0" y="8684961"/>
            <a:ext cx="2972393" cy="457567"/>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廣川　裕＠広島平和クリニック</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7" name="ヘッダー プレースホルダ 6"/>
          <p:cNvSpPr>
            <a:spLocks noGrp="1"/>
          </p:cNvSpPr>
          <p:nvPr>
            <p:ph type="hdr" sz="quarter" idx="13"/>
          </p:nvPr>
        </p:nvSpPr>
        <p:spPr>
          <a:xfrm>
            <a:off x="0" y="1"/>
            <a:ext cx="2972393" cy="457568"/>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RI 2710</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地区 </a:t>
            </a: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G10</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a:t>
            </a: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11 IM</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　　　　　　　　　　　がんの二次予防　　　　　　　　　　　　　　　　「各種がんの早期発見について」</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Tree>
    <p:extLst>
      <p:ext uri="{BB962C8B-B14F-4D97-AF65-F5344CB8AC3E}">
        <p14:creationId xmlns:p14="http://schemas.microsoft.com/office/powerpoint/2010/main" val="3875921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a:xfrm>
            <a:off x="0" y="1"/>
            <a:ext cx="2972393" cy="457568"/>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RI 2710</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地区 </a:t>
            </a: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G10</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a:t>
            </a: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11 IM</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　　　　　　　　　　　がんの二次予防　　　　　　　　　　　　　　　　「各種がんの早期発見について」</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5" name="日付プレースホルダー 4"/>
          <p:cNvSpPr>
            <a:spLocks noGrp="1"/>
          </p:cNvSpPr>
          <p:nvPr>
            <p:ph type="dt" idx="11"/>
          </p:nvPr>
        </p:nvSpPr>
        <p:spPr>
          <a:xfrm>
            <a:off x="3883991" y="1"/>
            <a:ext cx="2972392" cy="457568"/>
          </a:xfrm>
          <a:prstGeom prst="rect">
            <a:avLst/>
          </a:prstGeo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平成２９年３月４日（土）</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6" name="フッター プレースホルダー 5"/>
          <p:cNvSpPr>
            <a:spLocks noGrp="1"/>
          </p:cNvSpPr>
          <p:nvPr>
            <p:ph type="ftr" sz="quarter" idx="12"/>
          </p:nvPr>
        </p:nvSpPr>
        <p:spPr>
          <a:xfrm>
            <a:off x="0" y="8684961"/>
            <a:ext cx="2972393" cy="457567"/>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廣川　裕＠広島平和クリニック</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7" name="スライド番号プレースホルダー 6"/>
          <p:cNvSpPr>
            <a:spLocks noGrp="1"/>
          </p:cNvSpPr>
          <p:nvPr>
            <p:ph type="sldNum" sz="quarter" idx="13"/>
          </p:nvPr>
        </p:nvSpPr>
        <p:spPr>
          <a:xfrm>
            <a:off x="3883991" y="8684961"/>
            <a:ext cx="2972392" cy="457567"/>
          </a:xfrm>
          <a:prstGeom prst="rect">
            <a:avLst/>
          </a:prstGeo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54D75D8-BC0A-4B42-A6D1-FEF8D5483534}" type="slidenum">
              <a:rPr kumimoji="0" lang="en-US" altLang="ja-JP" sz="1200" b="0" i="0" u="none" strike="noStrike" kern="1200" cap="none" spc="0" normalizeH="0" baseline="0" noProof="0" smtClean="0">
                <a:ln>
                  <a:noFill/>
                </a:ln>
                <a:solidFill>
                  <a:prstClr val="black"/>
                </a:solidFill>
                <a:effectLst/>
                <a:uLnTx/>
                <a:uFillTx/>
                <a:latin typeface="Calibri" pitchFamily="34"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Tree>
    <p:extLst>
      <p:ext uri="{BB962C8B-B14F-4D97-AF65-F5344CB8AC3E}">
        <p14:creationId xmlns:p14="http://schemas.microsoft.com/office/powerpoint/2010/main" val="5963622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a:t>子宮頸がんの検査・診断</a:t>
            </a:r>
            <a:endParaRPr kumimoji="1" lang="en-US" altLang="ja-JP" dirty="0"/>
          </a:p>
          <a:p>
            <a:r>
              <a:rPr kumimoji="1" lang="ja-JP" altLang="en-US" dirty="0"/>
              <a:t>細胞診・・・これは子宮の入口部をブラシやヘラのようなものでこすって細胞をとり、固定、染色して顕微鏡でがん細胞の有無を確認する方法である。細胞診はクラス１～５まで</a:t>
            </a:r>
            <a:r>
              <a:rPr kumimoji="1" lang="en-US" altLang="ja-JP" dirty="0"/>
              <a:t>5</a:t>
            </a:r>
            <a:r>
              <a:rPr kumimoji="1" lang="ja-JP" altLang="en-US" dirty="0"/>
              <a:t>段階に分類され、</a:t>
            </a:r>
            <a:r>
              <a:rPr kumimoji="1" lang="en-US" altLang="ja-JP" dirty="0"/>
              <a:t>4</a:t>
            </a:r>
            <a:r>
              <a:rPr kumimoji="1" lang="ja-JP" altLang="en-US" dirty="0"/>
              <a:t>以上がガンの疑いである。最近はこのような分類ではなく、ベセスダシステムに変わっている。</a:t>
            </a:r>
            <a:endParaRPr kumimoji="1" lang="en-US" altLang="ja-JP" dirty="0"/>
          </a:p>
          <a:p>
            <a:r>
              <a:rPr kumimoji="1" lang="ja-JP" altLang="en-US" dirty="0"/>
              <a:t>コルポ診・・・コルポスコープを用いて、子宮頸部の病変の局在と広がりを把握する。</a:t>
            </a:r>
            <a:endParaRPr kumimoji="1" lang="en-US" altLang="ja-JP" dirty="0"/>
          </a:p>
          <a:p>
            <a:endParaRPr kumimoji="1" lang="ja-JP" altLang="en-US" dirty="0"/>
          </a:p>
        </p:txBody>
      </p:sp>
      <p:sp>
        <p:nvSpPr>
          <p:cNvPr id="4" name="スライド番号プレースホルダ 3"/>
          <p:cNvSpPr>
            <a:spLocks noGrp="1"/>
          </p:cNvSpPr>
          <p:nvPr>
            <p:ph type="sldNum" sz="quarter" idx="10"/>
          </p:nvPr>
        </p:nvSpPr>
        <p:spPr>
          <a:xfrm>
            <a:off x="3883991" y="8684961"/>
            <a:ext cx="2972392" cy="457567"/>
          </a:xfrm>
          <a:prstGeom prst="rect">
            <a:avLst/>
          </a:prstGeo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2858BAB-069B-4A77-A5A8-DD2E3900998C}" type="slidenum">
              <a:rPr kumimoji="0" lang="ja-JP" altLang="en-US" sz="1200" b="0" i="0" u="none" strike="noStrike" kern="1200" cap="none" spc="0" normalizeH="0" baseline="0" noProof="0" smtClean="0">
                <a:ln>
                  <a:noFill/>
                </a:ln>
                <a:solidFill>
                  <a:prstClr val="black"/>
                </a:solidFill>
                <a:effectLst/>
                <a:uLnTx/>
                <a:uFillTx/>
                <a:latin typeface="Calibri" pitchFamily="34"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Tree>
    <p:extLst>
      <p:ext uri="{BB962C8B-B14F-4D97-AF65-F5344CB8AC3E}">
        <p14:creationId xmlns:p14="http://schemas.microsoft.com/office/powerpoint/2010/main" val="8938311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xfrm>
            <a:off x="0" y="1"/>
            <a:ext cx="2972393" cy="45756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rPr>
              <a:t>RI 2710</a:t>
            </a:r>
            <a:r>
              <a:rPr kumimoji="1" lang="ja-JP" altLang="en-US" sz="1200" b="0" i="0" u="none" strike="noStrike" kern="1200" cap="none" spc="0" normalizeH="0" baseline="0" noProof="0">
                <a:ln>
                  <a:noFill/>
                </a:ln>
                <a:solidFill>
                  <a:prstClr val="black"/>
                </a:solidFill>
                <a:effectLst/>
                <a:uLnTx/>
                <a:uFillTx/>
                <a:latin typeface="Arial" charset="0"/>
                <a:ea typeface="ＭＳ Ｐゴシック" charset="-128"/>
                <a:cs typeface="+mn-cs"/>
              </a:rPr>
              <a:t>地区 </a:t>
            </a:r>
            <a:r>
              <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rPr>
              <a:t>G10</a:t>
            </a:r>
            <a:r>
              <a:rPr kumimoji="1" lang="ja-JP" altLang="en-US" sz="1200" b="0" i="0" u="none" strike="noStrike" kern="1200" cap="none" spc="0" normalizeH="0" baseline="0" noProof="0">
                <a:ln>
                  <a:noFill/>
                </a:ln>
                <a:solidFill>
                  <a:prstClr val="black"/>
                </a:solidFill>
                <a:effectLst/>
                <a:uLnTx/>
                <a:uFillTx/>
                <a:latin typeface="Arial" charset="0"/>
                <a:ea typeface="ＭＳ Ｐゴシック" charset="-128"/>
                <a:cs typeface="+mn-cs"/>
              </a:rPr>
              <a:t>・</a:t>
            </a:r>
            <a:r>
              <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rPr>
              <a:t>11 IM</a:t>
            </a:r>
            <a:r>
              <a:rPr kumimoji="1" lang="ja-JP" altLang="en-US" sz="1200" b="0" i="0" u="none" strike="noStrike" kern="1200" cap="none" spc="0" normalizeH="0" baseline="0" noProof="0">
                <a:ln>
                  <a:noFill/>
                </a:ln>
                <a:solidFill>
                  <a:prstClr val="black"/>
                </a:solidFill>
                <a:effectLst/>
                <a:uLnTx/>
                <a:uFillTx/>
                <a:latin typeface="Arial" charset="0"/>
                <a:ea typeface="ＭＳ Ｐゴシック" charset="-128"/>
                <a:cs typeface="+mn-cs"/>
              </a:rPr>
              <a:t>　　　　　　　　　　　がんの二次予防　　　　　　　　　　　　　　　　「各種がんの早期発見について」</a:t>
            </a:r>
            <a:endPar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endParaRPr>
          </a:p>
        </p:txBody>
      </p:sp>
      <p:sp>
        <p:nvSpPr>
          <p:cNvPr id="90115" name="Rectangle 3"/>
          <p:cNvSpPr>
            <a:spLocks noGrp="1" noChangeArrowheads="1"/>
          </p:cNvSpPr>
          <p:nvPr>
            <p:ph type="dt" sz="quarter" idx="1"/>
          </p:nvPr>
        </p:nvSpPr>
        <p:spPr>
          <a:xfrm>
            <a:off x="3883991" y="1"/>
            <a:ext cx="2972392" cy="45756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Arial" charset="0"/>
                <a:ea typeface="ＭＳ Ｐゴシック" charset="-128"/>
                <a:cs typeface="+mn-cs"/>
              </a:rPr>
              <a:t>平成２９年３月４日（土）</a:t>
            </a:r>
            <a:endPar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endParaRPr>
          </a:p>
        </p:txBody>
      </p:sp>
      <p:sp>
        <p:nvSpPr>
          <p:cNvPr id="90116" name="Rectangle 6"/>
          <p:cNvSpPr>
            <a:spLocks noGrp="1" noChangeArrowheads="1"/>
          </p:cNvSpPr>
          <p:nvPr>
            <p:ph type="ftr" sz="quarter" idx="4"/>
          </p:nvPr>
        </p:nvSpPr>
        <p:spPr>
          <a:xfrm>
            <a:off x="0" y="8684961"/>
            <a:ext cx="2972393" cy="45756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rPr>
              <a:t>広川　裕＠がん患者支援ﾈｯﾄﾜｰｸひろしま</a:t>
            </a:r>
          </a:p>
        </p:txBody>
      </p:sp>
      <p:sp>
        <p:nvSpPr>
          <p:cNvPr id="90117" name="Rectangle 7"/>
          <p:cNvSpPr>
            <a:spLocks noGrp="1" noChangeArrowheads="1"/>
          </p:cNvSpPr>
          <p:nvPr>
            <p:ph type="sldNum" sz="quarter" idx="5"/>
          </p:nvPr>
        </p:nvSpPr>
        <p:spPr>
          <a:xfrm>
            <a:off x="3883991" y="8684961"/>
            <a:ext cx="2972392" cy="45756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DF1963D-B1A8-49E5-A9AD-2D457442000A}" type="slidenum">
              <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endParaRPr>
          </a:p>
        </p:txBody>
      </p:sp>
      <p:sp>
        <p:nvSpPr>
          <p:cNvPr id="90118" name="Rectangle 2"/>
          <p:cNvSpPr>
            <a:spLocks noGrp="1" noRot="1" noChangeAspect="1" noChangeArrowheads="1" noTextEdit="1"/>
          </p:cNvSpPr>
          <p:nvPr>
            <p:ph type="sldImg"/>
          </p:nvPr>
        </p:nvSpPr>
        <p:spPr>
          <a:xfrm>
            <a:off x="1146175" y="687388"/>
            <a:ext cx="4568825" cy="3425825"/>
          </a:xfrm>
          <a:ln/>
        </p:spPr>
      </p:sp>
      <p:sp>
        <p:nvSpPr>
          <p:cNvPr id="90119" name="Rectangle 3"/>
          <p:cNvSpPr>
            <a:spLocks noGrp="1" noChangeArrowheads="1"/>
          </p:cNvSpPr>
          <p:nvPr>
            <p:ph type="body" idx="1"/>
          </p:nvPr>
        </p:nvSpPr>
        <p:spPr>
          <a:xfrm>
            <a:off x="686934" y="4343216"/>
            <a:ext cx="5484136" cy="411369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a:t>左は</a:t>
            </a:r>
            <a:r>
              <a:rPr lang="en-US" altLang="ja-JP"/>
              <a:t>PET-CT</a:t>
            </a:r>
            <a:r>
              <a:rPr lang="ja-JP" altLang="en-US"/>
              <a:t>画像、右上は造影後の</a:t>
            </a:r>
            <a:r>
              <a:rPr lang="en-US" altLang="ja-JP"/>
              <a:t>T1Axi</a:t>
            </a:r>
            <a:r>
              <a:rPr lang="ja-JP" altLang="en-US"/>
              <a:t>（脂肪抑制）像、右下は</a:t>
            </a:r>
            <a:r>
              <a:rPr lang="en-US" altLang="ja-JP"/>
              <a:t>T2Axi</a:t>
            </a:r>
            <a:r>
              <a:rPr lang="ja-JP" altLang="en-US"/>
              <a:t>像です。</a:t>
            </a:r>
          </a:p>
          <a:p>
            <a:pPr eaLnBrk="1" hangingPunct="1"/>
            <a:r>
              <a:rPr lang="ja-JP" altLang="en-US"/>
              <a:t>子宮内膜層にみられる腫瘤に</a:t>
            </a:r>
            <a:r>
              <a:rPr lang="en-US" altLang="ja-JP"/>
              <a:t>FDG</a:t>
            </a:r>
            <a:r>
              <a:rPr lang="ja-JP" altLang="en-US"/>
              <a:t>の異常集積がみられます。</a:t>
            </a:r>
            <a:r>
              <a:rPr lang="en-US" altLang="ja-JP"/>
              <a:t>SUV</a:t>
            </a:r>
            <a:r>
              <a:rPr lang="ja-JP" altLang="en-US"/>
              <a:t>は以下の式で表され、全身に均等に分布すると、１となります。</a:t>
            </a:r>
          </a:p>
          <a:p>
            <a:pPr eaLnBrk="1" hangingPunct="1"/>
            <a:endParaRPr lang="en-US" altLang="ja-JP"/>
          </a:p>
        </p:txBody>
      </p:sp>
    </p:spTree>
    <p:extLst>
      <p:ext uri="{BB962C8B-B14F-4D97-AF65-F5344CB8AC3E}">
        <p14:creationId xmlns:p14="http://schemas.microsoft.com/office/powerpoint/2010/main" val="30582688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a:xfrm>
            <a:off x="0" y="1"/>
            <a:ext cx="2972393" cy="457568"/>
          </a:xfrm>
          <a:prstGeom prst="rect">
            <a:avLst/>
          </a:prstGeom>
        </p:spPr>
        <p:txBody>
          <a:bodyPr/>
          <a:lstStyle/>
          <a:p>
            <a:pPr>
              <a:defRPr/>
            </a:pPr>
            <a:r>
              <a:rPr lang="en-US" altLang="ja-JP"/>
              <a:t>RI 2710</a:t>
            </a:r>
            <a:r>
              <a:rPr lang="ja-JP" altLang="en-US"/>
              <a:t>地区 </a:t>
            </a:r>
            <a:r>
              <a:rPr lang="en-US" altLang="ja-JP"/>
              <a:t>G10</a:t>
            </a:r>
            <a:r>
              <a:rPr lang="ja-JP" altLang="en-US"/>
              <a:t>・</a:t>
            </a:r>
            <a:r>
              <a:rPr lang="en-US" altLang="ja-JP"/>
              <a:t>11 IM</a:t>
            </a:r>
            <a:r>
              <a:rPr lang="ja-JP" altLang="en-US"/>
              <a:t>　　　　　　　　　　　がんの二次予防　　　　　　　　　　　　　　　　「各種がんの早期発見について」</a:t>
            </a:r>
            <a:endParaRPr lang="en-US" altLang="ja-JP"/>
          </a:p>
        </p:txBody>
      </p:sp>
      <p:sp>
        <p:nvSpPr>
          <p:cNvPr id="5" name="日付プレースホルダー 4"/>
          <p:cNvSpPr>
            <a:spLocks noGrp="1"/>
          </p:cNvSpPr>
          <p:nvPr>
            <p:ph type="dt" idx="11"/>
          </p:nvPr>
        </p:nvSpPr>
        <p:spPr>
          <a:xfrm>
            <a:off x="3883991" y="1"/>
            <a:ext cx="2972392" cy="457568"/>
          </a:xfrm>
          <a:prstGeom prst="rect">
            <a:avLst/>
          </a:prstGeom>
        </p:spPr>
        <p:txBody>
          <a:bodyPr/>
          <a:lstStyle/>
          <a:p>
            <a:pPr>
              <a:defRPr/>
            </a:pPr>
            <a:r>
              <a:rPr lang="ja-JP" altLang="en-US"/>
              <a:t>平成２９年３月４日（土）</a:t>
            </a:r>
            <a:endParaRPr lang="en-US" altLang="ja-JP"/>
          </a:p>
        </p:txBody>
      </p:sp>
      <p:sp>
        <p:nvSpPr>
          <p:cNvPr id="6" name="フッター プレースホルダー 5"/>
          <p:cNvSpPr>
            <a:spLocks noGrp="1"/>
          </p:cNvSpPr>
          <p:nvPr>
            <p:ph type="ftr" sz="quarter" idx="12"/>
          </p:nvPr>
        </p:nvSpPr>
        <p:spPr>
          <a:xfrm>
            <a:off x="0" y="8684961"/>
            <a:ext cx="2972393" cy="457567"/>
          </a:xfrm>
          <a:prstGeom prst="rect">
            <a:avLst/>
          </a:prstGeom>
        </p:spPr>
        <p:txBody>
          <a:bodyPr/>
          <a:lstStyle/>
          <a:p>
            <a:pPr>
              <a:defRPr/>
            </a:pPr>
            <a:r>
              <a:rPr lang="ja-JP" altLang="en-US"/>
              <a:t>廣川　裕＠広島平和クリニック</a:t>
            </a:r>
            <a:endParaRPr lang="en-US" altLang="ja-JP"/>
          </a:p>
        </p:txBody>
      </p:sp>
      <p:sp>
        <p:nvSpPr>
          <p:cNvPr id="7" name="スライド番号プレースホルダー 6"/>
          <p:cNvSpPr>
            <a:spLocks noGrp="1"/>
          </p:cNvSpPr>
          <p:nvPr>
            <p:ph type="sldNum" sz="quarter" idx="13"/>
          </p:nvPr>
        </p:nvSpPr>
        <p:spPr>
          <a:xfrm>
            <a:off x="3883991" y="8684961"/>
            <a:ext cx="2972392" cy="457567"/>
          </a:xfrm>
          <a:prstGeom prst="rect">
            <a:avLst/>
          </a:prstGeom>
        </p:spPr>
        <p:txBody>
          <a:bodyPr/>
          <a:lstStyle/>
          <a:p>
            <a:pPr>
              <a:defRPr/>
            </a:pPr>
            <a:fld id="{C54D75D8-BC0A-4B42-A6D1-FEF8D5483534}" type="slidenum">
              <a:rPr lang="en-US" altLang="ja-JP" smtClean="0"/>
              <a:pPr>
                <a:defRPr/>
              </a:pPr>
              <a:t>35</a:t>
            </a:fld>
            <a:endParaRPr lang="en-US" altLang="ja-JP"/>
          </a:p>
        </p:txBody>
      </p:sp>
    </p:spTree>
    <p:extLst>
      <p:ext uri="{BB962C8B-B14F-4D97-AF65-F5344CB8AC3E}">
        <p14:creationId xmlns:p14="http://schemas.microsoft.com/office/powerpoint/2010/main" val="10982983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3991" y="8684961"/>
            <a:ext cx="2972392" cy="457567"/>
          </a:xfrm>
          <a:prstGeom prst="rect">
            <a:avLst/>
          </a:prstGeom>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392172-3FE9-47F5-BBC6-61661F2207CF}" type="slidenum">
              <a:rPr kumimoji="0" lang="en-US" altLang="ja-JP"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altLang="ja-JP"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604162" name="Rectangle 2"/>
          <p:cNvSpPr>
            <a:spLocks noGrp="1" noRot="1" noChangeAspect="1" noChangeArrowheads="1" noTextEdit="1"/>
          </p:cNvSpPr>
          <p:nvPr>
            <p:ph type="sldImg"/>
          </p:nvPr>
        </p:nvSpPr>
        <p:spPr>
          <a:ln/>
        </p:spPr>
      </p:sp>
      <p:sp>
        <p:nvSpPr>
          <p:cNvPr id="604163" name="Rectangle 3"/>
          <p:cNvSpPr>
            <a:spLocks noGrp="1" noChangeArrowheads="1"/>
          </p:cNvSpPr>
          <p:nvPr>
            <p:ph type="body" idx="1"/>
          </p:nvPr>
        </p:nvSpPr>
        <p:spPr/>
        <p:txBody>
          <a:bodyPr/>
          <a:lstStyle/>
          <a:p>
            <a:pPr algn="l"/>
            <a:endParaRPr lang="ja-JP" altLang="en-US" dirty="0"/>
          </a:p>
        </p:txBody>
      </p:sp>
      <p:sp>
        <p:nvSpPr>
          <p:cNvPr id="5" name="日付プレースホルダ 4"/>
          <p:cNvSpPr>
            <a:spLocks noGrp="1"/>
          </p:cNvSpPr>
          <p:nvPr>
            <p:ph type="dt" idx="10"/>
          </p:nvPr>
        </p:nvSpPr>
        <p:spPr>
          <a:xfrm>
            <a:off x="3883991" y="1"/>
            <a:ext cx="2972392" cy="457568"/>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平成２９年３月４日（土）</a:t>
            </a:r>
          </a:p>
        </p:txBody>
      </p:sp>
      <p:sp>
        <p:nvSpPr>
          <p:cNvPr id="6" name="フッター プレースホルダ 5"/>
          <p:cNvSpPr>
            <a:spLocks noGrp="1"/>
          </p:cNvSpPr>
          <p:nvPr>
            <p:ph type="ftr" sz="quarter" idx="11"/>
          </p:nvPr>
        </p:nvSpPr>
        <p:spPr>
          <a:xfrm>
            <a:off x="0" y="8684961"/>
            <a:ext cx="2972393" cy="457567"/>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広島市民病院泌尿器科　三枝道尚</a:t>
            </a:r>
            <a:endPar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8" name="ヘッダー プレースホルダ 7"/>
          <p:cNvSpPr>
            <a:spLocks noGrp="1"/>
          </p:cNvSpPr>
          <p:nvPr>
            <p:ph type="hdr" sz="quarter" idx="12"/>
          </p:nvPr>
        </p:nvSpPr>
        <p:spPr>
          <a:xfrm>
            <a:off x="0" y="1"/>
            <a:ext cx="2972393" cy="457568"/>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RI 2710</a:t>
            </a:r>
            <a:r>
              <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地区 </a:t>
            </a:r>
            <a:r>
              <a:rPr kumimoji="0" lang="en-US" altLang="ja-JP"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G10</a:t>
            </a:r>
            <a:r>
              <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a:t>
            </a:r>
            <a:r>
              <a:rPr kumimoji="0" lang="en-US" altLang="ja-JP"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11 IM</a:t>
            </a:r>
            <a:r>
              <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　　　　　　　　　　　がんの二次予防　　　　　　　　　　　　　　　　「各種がんの早期発見について」</a:t>
            </a:r>
          </a:p>
        </p:txBody>
      </p:sp>
    </p:spTree>
    <p:extLst>
      <p:ext uri="{BB962C8B-B14F-4D97-AF65-F5344CB8AC3E}">
        <p14:creationId xmlns:p14="http://schemas.microsoft.com/office/powerpoint/2010/main" val="11060173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スライド イメージ プレースホルダー 1"/>
          <p:cNvSpPr>
            <a:spLocks noGrp="1" noRot="1" noChangeAspect="1" noTextEdit="1"/>
          </p:cNvSpPr>
          <p:nvPr>
            <p:ph type="sldImg"/>
          </p:nvPr>
        </p:nvSpPr>
        <p:spPr>
          <a:ln/>
        </p:spPr>
      </p:sp>
      <p:sp>
        <p:nvSpPr>
          <p:cNvPr id="38915" name="ノート プレースホルダー 2"/>
          <p:cNvSpPr>
            <a:spLocks noGrp="1"/>
          </p:cNvSpPr>
          <p:nvPr>
            <p:ph type="body" idx="1"/>
          </p:nvPr>
        </p:nvSpPr>
        <p:spPr>
          <a:noFill/>
          <a:ln/>
        </p:spPr>
        <p:txBody>
          <a:bodyPr lIns="86530" tIns="43265" rIns="86530" bIns="43265"/>
          <a:lstStyle/>
          <a:p>
            <a:r>
              <a:rPr lang="ja-JP" altLang="en-US">
                <a:latin typeface="Times" pitchFamily="-109" charset="0"/>
                <a:ea typeface="Osaka" pitchFamily="-109" charset="-128"/>
                <a:cs typeface="Osaka" pitchFamily="-109" charset="-128"/>
              </a:rPr>
              <a:t>これからのがん治療の方向性を考えてみますと、まず外科手術については、がん細胞の可視化による切除範囲の同定やロボット手術の進展が考えられます。</a:t>
            </a:r>
            <a:endParaRPr lang="ja-JP">
              <a:latin typeface="Times" pitchFamily="-109" charset="0"/>
              <a:ea typeface="Osaka" pitchFamily="-109" charset="-128"/>
              <a:cs typeface="Osaka" pitchFamily="-109" charset="-128"/>
            </a:endParaRPr>
          </a:p>
          <a:p>
            <a:r>
              <a:rPr lang="ja-JP" altLang="en-US">
                <a:latin typeface="Times" pitchFamily="-109" charset="0"/>
                <a:ea typeface="Osaka" pitchFamily="-109" charset="-128"/>
                <a:cs typeface="Osaka" pitchFamily="-109" charset="-128"/>
              </a:rPr>
              <a:t>　放射線治療については、コンピュータを駆使した高精度放射線治療や、重粒子線</a:t>
            </a:r>
            <a:r>
              <a:rPr lang="en-US" altLang="ja-JP">
                <a:latin typeface="Times" pitchFamily="-109" charset="0"/>
                <a:ea typeface="Osaka" pitchFamily="-109" charset="-128"/>
                <a:cs typeface="Osaka" pitchFamily="-109" charset="-128"/>
              </a:rPr>
              <a:t>/</a:t>
            </a:r>
            <a:r>
              <a:rPr lang="ja-JP" altLang="en-US">
                <a:latin typeface="Times" pitchFamily="-109" charset="0"/>
                <a:ea typeface="Osaka" pitchFamily="-109" charset="-128"/>
                <a:cs typeface="Osaka" pitchFamily="-109" charset="-128"/>
              </a:rPr>
              <a:t>陽子線を利用した粒子線治療による副作用の少ない治療法の展開とともに、ホウ素中性子補足療法などのごとく、がん細胞</a:t>
            </a:r>
            <a:r>
              <a:rPr lang="en-US" altLang="ja-JP">
                <a:latin typeface="Times" pitchFamily="-109" charset="0"/>
                <a:ea typeface="Osaka" pitchFamily="-109" charset="-128"/>
                <a:cs typeface="Osaka" pitchFamily="-109" charset="-128"/>
              </a:rPr>
              <a:t>1</a:t>
            </a:r>
            <a:r>
              <a:rPr lang="ja-JP" altLang="en-US">
                <a:latin typeface="Times" pitchFamily="-109" charset="0"/>
                <a:ea typeface="Osaka" pitchFamily="-109" charset="-128"/>
                <a:cs typeface="Osaka" pitchFamily="-109" charset="-128"/>
              </a:rPr>
              <a:t>個づつをターゲットとした放射線治療なども開発されてゆくと思います。</a:t>
            </a:r>
            <a:endParaRPr lang="ja-JP">
              <a:latin typeface="Times" pitchFamily="-109" charset="0"/>
              <a:ea typeface="Osaka" pitchFamily="-109" charset="-128"/>
              <a:cs typeface="Osaka" pitchFamily="-109" charset="-128"/>
            </a:endParaRPr>
          </a:p>
          <a:p>
            <a:r>
              <a:rPr lang="ja-JP" altLang="en-US">
                <a:latin typeface="Times" pitchFamily="-109" charset="0"/>
                <a:ea typeface="Osaka" pitchFamily="-109" charset="-128"/>
                <a:cs typeface="Osaka" pitchFamily="-109" charset="-128"/>
              </a:rPr>
              <a:t>化学療法は、先ほども述べましたプレシジョンメデイシンがもっとも期待される分野で、一人ひとりの異なるがんに合わせた治療：ゲノム医療が、小児・</a:t>
            </a:r>
            <a:r>
              <a:rPr lang="en-US" altLang="ja-JP">
                <a:latin typeface="Times" pitchFamily="-109" charset="0"/>
                <a:ea typeface="Osaka" pitchFamily="-109" charset="-128"/>
                <a:cs typeface="Osaka" pitchFamily="-109" charset="-128"/>
              </a:rPr>
              <a:t>AYA</a:t>
            </a:r>
            <a:r>
              <a:rPr lang="ja-JP" altLang="en-US">
                <a:latin typeface="Times" pitchFamily="-109" charset="0"/>
                <a:ea typeface="Osaka" pitchFamily="-109" charset="-128"/>
                <a:cs typeface="Osaka" pitchFamily="-109" charset="-128"/>
              </a:rPr>
              <a:t>世代、希少がん、高齢者のがんなどにも適応されてゆくとともに、治療対象になる遺伝子異常の検査と分子標的治療薬の開発、さらにこの技術はがんになりやすい遺伝子の発見と生活習慣の改善などへも影響すると考えられます。</a:t>
            </a:r>
            <a:endParaRPr lang="ja-JP">
              <a:latin typeface="Times" pitchFamily="-109" charset="0"/>
              <a:ea typeface="Osaka" pitchFamily="-109" charset="-128"/>
              <a:cs typeface="Osaka" pitchFamily="-109" charset="-128"/>
            </a:endParaRPr>
          </a:p>
          <a:p>
            <a:r>
              <a:rPr lang="ja-JP" altLang="en-US">
                <a:latin typeface="Times" pitchFamily="-109" charset="0"/>
                <a:ea typeface="Osaka" pitchFamily="-109" charset="-128"/>
                <a:cs typeface="Osaka" pitchFamily="-109" charset="-128"/>
              </a:rPr>
              <a:t>また、免疫療法については、最近話題のオプシーボをはじめとする免疫チェックポイント阻害薬の出現により、治療効果が期待されるようになり、例え進行がんであっても治癒するする症例の出現や耐性を生じないことにより長期間治療が継続できることなど、従来の抗がん剤治療には見られない利点も確認され、今後は高価な薬であるがゆえ効果が期待できる予測法の開発や、他の治療法との併用による効果の拡大などが期待されています。</a:t>
            </a:r>
          </a:p>
        </p:txBody>
      </p:sp>
      <p:sp>
        <p:nvSpPr>
          <p:cNvPr id="38916" name="スライド番号プレースホルダー 3"/>
          <p:cNvSpPr>
            <a:spLocks noGrp="1"/>
          </p:cNvSpPr>
          <p:nvPr>
            <p:ph type="sldNum" sz="quarter" idx="5"/>
          </p:nvPr>
        </p:nvSpPr>
        <p:spPr>
          <a:xfrm>
            <a:off x="3884988" y="8684844"/>
            <a:ext cx="2971431" cy="457707"/>
          </a:xfrm>
          <a:prstGeom prst="rect">
            <a:avLst/>
          </a:prstGeom>
          <a:noFill/>
        </p:spPr>
        <p:txBody>
          <a:bodyPr lIns="86530" tIns="43265" rIns="86530" bIns="43265"/>
          <a:lstStyle/>
          <a:p>
            <a:fld id="{DD34DCA1-4863-C944-B0C5-ABED47C40188}" type="slidenum">
              <a:rPr lang="en-US" altLang="ja-JP"/>
              <a:pPr/>
              <a:t>39</a:t>
            </a:fld>
            <a:endParaRPr lang="en-US" altLang="ja-JP"/>
          </a:p>
        </p:txBody>
      </p:sp>
    </p:spTree>
    <p:extLst>
      <p:ext uri="{BB962C8B-B14F-4D97-AF65-F5344CB8AC3E}">
        <p14:creationId xmlns:p14="http://schemas.microsoft.com/office/powerpoint/2010/main" val="22363474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スライド イメージ プレースホルダー 1"/>
          <p:cNvSpPr>
            <a:spLocks noGrp="1" noRot="1" noChangeAspect="1" noTextEdit="1"/>
          </p:cNvSpPr>
          <p:nvPr>
            <p:ph type="sldImg"/>
          </p:nvPr>
        </p:nvSpPr>
        <p:spPr bwMode="auto">
          <a:noFill/>
          <a:ln>
            <a:solidFill>
              <a:srgbClr val="000000"/>
            </a:solidFill>
            <a:miter lim="800000"/>
            <a:headEnd/>
            <a:tailEnd/>
          </a:ln>
        </p:spPr>
      </p:sp>
      <p:sp>
        <p:nvSpPr>
          <p:cNvPr id="57347" name="ノート プレースホルダー 2"/>
          <p:cNvSpPr>
            <a:spLocks noGrp="1"/>
          </p:cNvSpPr>
          <p:nvPr>
            <p:ph type="body" idx="1"/>
          </p:nvPr>
        </p:nvSpPr>
        <p:spPr bwMode="auto">
          <a:noFill/>
        </p:spPr>
        <p:txBody>
          <a:bodyPr lIns="86530" tIns="43265" rIns="86530" bIns="43265"/>
          <a:lstStyle/>
          <a:p>
            <a:r>
              <a:rPr lang="ja-JP" altLang="en-US" dirty="0"/>
              <a:t>（１）緩和ケアとは</a:t>
            </a:r>
          </a:p>
          <a:p>
            <a:r>
              <a:rPr lang="ja-JP" altLang="en-US" dirty="0"/>
              <a:t>病気になると，患者本人に痛みが出たり，つらい気持ちになったりしますが，それらを少しでも和らげて生活を送ることが大切です。こうした病気に伴う体と心の痛みを和らげるための支援を「緩和ケア」と言います（図１）。</a:t>
            </a:r>
          </a:p>
          <a:p>
            <a:r>
              <a:rPr lang="ja-JP" altLang="en-US" dirty="0"/>
              <a:t>また，患者の家族も「第二の患者」と言われるほど様々な「苦痛」を抱えています。患者本人だけでなくその家族に対しても，苦痛を和らげるための支援を行うことが大切です。例えば，在宅での療養に関わる課題等について，介護保険制度など社会制度の活用などが考えられます。</a:t>
            </a:r>
          </a:p>
        </p:txBody>
      </p:sp>
      <p:sp>
        <p:nvSpPr>
          <p:cNvPr id="57348" name="スライド番号プレースホルダー 3"/>
          <p:cNvSpPr>
            <a:spLocks noGrp="1"/>
          </p:cNvSpPr>
          <p:nvPr>
            <p:ph type="sldNum" sz="quarter" idx="5"/>
          </p:nvPr>
        </p:nvSpPr>
        <p:spPr bwMode="auto">
          <a:xfrm>
            <a:off x="3884988" y="8684844"/>
            <a:ext cx="2971431" cy="457707"/>
          </a:xfrm>
          <a:prstGeom prst="rect">
            <a:avLst/>
          </a:prstGeom>
          <a:noFill/>
          <a:ln>
            <a:miter lim="800000"/>
            <a:headEnd/>
            <a:tailEnd/>
          </a:ln>
        </p:spPr>
        <p:txBody>
          <a:bodyPr lIns="86530" tIns="43265" rIns="86530" bIns="43265"/>
          <a:lstStyle/>
          <a:p>
            <a:fld id="{7BB5A785-4955-C947-A259-E3E3CDFE5B0B}" type="slidenum">
              <a:rPr lang="ja-JP" altLang="en-US"/>
              <a:pPr/>
              <a:t>41</a:t>
            </a:fld>
            <a:endParaRPr lang="ja-JP" altLang="en-US"/>
          </a:p>
        </p:txBody>
      </p:sp>
    </p:spTree>
    <p:extLst>
      <p:ext uri="{BB962C8B-B14F-4D97-AF65-F5344CB8AC3E}">
        <p14:creationId xmlns:p14="http://schemas.microsoft.com/office/powerpoint/2010/main" val="1776744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スライド イメージ プレースホルダー 1"/>
          <p:cNvSpPr>
            <a:spLocks noGrp="1" noRot="1" noChangeAspect="1" noTextEdit="1"/>
          </p:cNvSpPr>
          <p:nvPr>
            <p:ph type="sldImg"/>
          </p:nvPr>
        </p:nvSpPr>
        <p:spPr>
          <a:ln/>
        </p:spPr>
      </p:sp>
      <p:sp>
        <p:nvSpPr>
          <p:cNvPr id="63491" name="ノート プレースホルダー 2"/>
          <p:cNvSpPr>
            <a:spLocks noGrp="1"/>
          </p:cNvSpPr>
          <p:nvPr>
            <p:ph type="body" idx="1"/>
          </p:nvPr>
        </p:nvSpPr>
        <p:spPr>
          <a:noFill/>
          <a:ln/>
        </p:spPr>
        <p:txBody>
          <a:bodyPr lIns="86530" tIns="43265" rIns="86530" bIns="43265"/>
          <a:lstStyle/>
          <a:p>
            <a:r>
              <a:rPr lang="ja-JP" altLang="en-US" dirty="0">
                <a:latin typeface="Times" pitchFamily="-109" charset="0"/>
                <a:ea typeface="Osaka" pitchFamily="-109" charset="-128"/>
                <a:cs typeface="Osaka" pitchFamily="-109" charset="-128"/>
              </a:rPr>
              <a:t>現在、がんサバイバー（がん生存者）は数百万人に達しています。　治療の進歩により、今後もサバイバーが増加し、治療期間も長期化する傾向がみられます。</a:t>
            </a:r>
            <a:endParaRPr lang="ja-JP" dirty="0">
              <a:latin typeface="Times" pitchFamily="-109" charset="0"/>
              <a:ea typeface="Osaka" pitchFamily="-109" charset="-128"/>
              <a:cs typeface="Osaka" pitchFamily="-109" charset="-128"/>
            </a:endParaRPr>
          </a:p>
          <a:p>
            <a:r>
              <a:rPr lang="ja-JP" altLang="en-US" dirty="0">
                <a:latin typeface="Times" pitchFamily="-109" charset="0"/>
                <a:ea typeface="Osaka" pitchFamily="-109" charset="-128"/>
                <a:cs typeface="Osaka" pitchFamily="-109" charset="-128"/>
              </a:rPr>
              <a:t>がん対策推進基本計画で</a:t>
            </a:r>
            <a:r>
              <a:rPr lang="ja-JP" dirty="0">
                <a:latin typeface="Times" pitchFamily="-109" charset="0"/>
                <a:ea typeface="Osaka" pitchFamily="-109" charset="-128"/>
                <a:cs typeface="Osaka" pitchFamily="-109" charset="-128"/>
              </a:rPr>
              <a:t>“</a:t>
            </a:r>
            <a:r>
              <a:rPr lang="ja-JP" altLang="en-US" dirty="0">
                <a:latin typeface="Times" pitchFamily="-109" charset="0"/>
                <a:ea typeface="Osaka" pitchFamily="-109" charset="-128"/>
                <a:cs typeface="Osaka" pitchFamily="-109" charset="-128"/>
              </a:rPr>
              <a:t>がんになっても安心して暮らせる社会の構築</a:t>
            </a:r>
            <a:r>
              <a:rPr lang="ja-JP" dirty="0">
                <a:latin typeface="Times" pitchFamily="-109" charset="0"/>
                <a:ea typeface="Osaka" pitchFamily="-109" charset="-128"/>
                <a:cs typeface="Osaka" pitchFamily="-109" charset="-128"/>
              </a:rPr>
              <a:t>”</a:t>
            </a:r>
            <a:r>
              <a:rPr lang="ja-JP" altLang="en-US" dirty="0">
                <a:latin typeface="Times" pitchFamily="-109" charset="0"/>
                <a:ea typeface="Osaka" pitchFamily="-109" charset="-128"/>
                <a:cs typeface="Osaka" pitchFamily="-109" charset="-128"/>
              </a:rPr>
              <a:t>が掲げられ、がん患者支援の重要性が認識される時代となりました。</a:t>
            </a:r>
            <a:endParaRPr lang="ja-JP" dirty="0">
              <a:latin typeface="Times" pitchFamily="-109" charset="0"/>
              <a:ea typeface="Osaka" pitchFamily="-109" charset="-128"/>
              <a:cs typeface="Osaka" pitchFamily="-109" charset="-128"/>
            </a:endParaRPr>
          </a:p>
          <a:p>
            <a:r>
              <a:rPr lang="ja-JP" altLang="en-US" dirty="0">
                <a:latin typeface="Times" pitchFamily="-109" charset="0"/>
                <a:ea typeface="Osaka" pitchFamily="-109" charset="-128"/>
                <a:cs typeface="Osaka" pitchFamily="-109" charset="-128"/>
              </a:rPr>
              <a:t>今後とも、がんとの共生社会の構築、がんサバイバーへのケア、職場におけるがん対策：就労支援の重要性も大きな課題です。</a:t>
            </a:r>
            <a:endParaRPr lang="ja-JP" dirty="0">
              <a:latin typeface="Times" pitchFamily="-109" charset="0"/>
              <a:ea typeface="Osaka" pitchFamily="-109" charset="-128"/>
              <a:cs typeface="Osaka" pitchFamily="-109" charset="-128"/>
            </a:endParaRPr>
          </a:p>
          <a:p>
            <a:r>
              <a:rPr lang="ja-JP" altLang="en-US" dirty="0">
                <a:latin typeface="Times" pitchFamily="-109" charset="0"/>
                <a:ea typeface="Osaka" pitchFamily="-109" charset="-128"/>
                <a:cs typeface="Osaka" pitchFamily="-109" charset="-128"/>
              </a:rPr>
              <a:t>　更に、小児がん患者の治療の場合を考えてみますと、</a:t>
            </a:r>
            <a:r>
              <a:rPr lang="ja-JP" dirty="0">
                <a:latin typeface="Times" pitchFamily="-109" charset="0"/>
                <a:ea typeface="Osaka" pitchFamily="-109" charset="-128"/>
                <a:cs typeface="Osaka" pitchFamily="-109" charset="-128"/>
              </a:rPr>
              <a:t>①</a:t>
            </a:r>
            <a:r>
              <a:rPr lang="ja-JP" altLang="en-US" dirty="0">
                <a:latin typeface="Times" pitchFamily="-109" charset="0"/>
                <a:ea typeface="Osaka" pitchFamily="-109" charset="-128"/>
                <a:cs typeface="Osaka" pitchFamily="-109" charset="-128"/>
              </a:rPr>
              <a:t>抗がん剤大量投与による成長への弊害、</a:t>
            </a:r>
            <a:r>
              <a:rPr lang="ja-JP" dirty="0">
                <a:latin typeface="Times" pitchFamily="-109" charset="0"/>
                <a:ea typeface="Osaka" pitchFamily="-109" charset="-128"/>
                <a:cs typeface="Osaka" pitchFamily="-109" charset="-128"/>
              </a:rPr>
              <a:t>②</a:t>
            </a:r>
            <a:r>
              <a:rPr lang="ja-JP" altLang="en-US" dirty="0">
                <a:latin typeface="Times" pitchFamily="-109" charset="0"/>
                <a:ea typeface="Osaka" pitchFamily="-109" charset="-128"/>
                <a:cs typeface="Osaka" pitchFamily="-109" charset="-128"/>
              </a:rPr>
              <a:t>心理面のサポートや学校教育、学習の問題、</a:t>
            </a:r>
            <a:r>
              <a:rPr lang="ja-JP" dirty="0">
                <a:latin typeface="Times" pitchFamily="-109" charset="0"/>
                <a:ea typeface="Osaka" pitchFamily="-109" charset="-128"/>
                <a:cs typeface="Osaka" pitchFamily="-109" charset="-128"/>
              </a:rPr>
              <a:t>③</a:t>
            </a:r>
            <a:r>
              <a:rPr lang="ja-JP" altLang="en-US" dirty="0">
                <a:latin typeface="Times" pitchFamily="-109" charset="0"/>
                <a:ea typeface="Osaka" pitchFamily="-109" charset="-128"/>
                <a:cs typeface="Osaka" pitchFamily="-109" charset="-128"/>
              </a:rPr>
              <a:t>家族との接し方、など、医学だけでは到底カバーできない課題が多々あります。改めて、社会全体の理解やサポートが重要と考えられます。</a:t>
            </a:r>
            <a:endParaRPr lang="ja-JP" dirty="0">
              <a:latin typeface="Times" pitchFamily="-109" charset="0"/>
              <a:ea typeface="Osaka" pitchFamily="-109" charset="-128"/>
              <a:cs typeface="Osaka" pitchFamily="-109" charset="-128"/>
            </a:endParaRPr>
          </a:p>
          <a:p>
            <a:r>
              <a:rPr lang="ja-JP" altLang="en-US" dirty="0">
                <a:latin typeface="Times" pitchFamily="-109" charset="0"/>
                <a:ea typeface="Osaka" pitchFamily="-109" charset="-128"/>
                <a:cs typeface="Osaka" pitchFamily="-109" charset="-128"/>
              </a:rPr>
              <a:t>がんサバイバーシップとは、がん診断を受けた人間がその後を生きてゆくプロセス全体を指します。今後は一層がん医療において、がんとの共生、がんサバイバーシップは重要な課題の一つです。</a:t>
            </a:r>
            <a:endParaRPr lang="ja-JP" dirty="0">
              <a:latin typeface="Times" pitchFamily="-109" charset="0"/>
              <a:ea typeface="Osaka" pitchFamily="-109" charset="-128"/>
              <a:cs typeface="Osaka" pitchFamily="-109" charset="-128"/>
            </a:endParaRPr>
          </a:p>
          <a:p>
            <a:endParaRPr lang="ja-JP" altLang="en-US" dirty="0">
              <a:latin typeface="Times" pitchFamily="-109" charset="0"/>
              <a:ea typeface="Osaka" pitchFamily="-109" charset="-128"/>
              <a:cs typeface="Osaka" pitchFamily="-109" charset="-128"/>
            </a:endParaRPr>
          </a:p>
        </p:txBody>
      </p:sp>
      <p:sp>
        <p:nvSpPr>
          <p:cNvPr id="63492" name="スライド番号プレースホルダー 3"/>
          <p:cNvSpPr>
            <a:spLocks noGrp="1"/>
          </p:cNvSpPr>
          <p:nvPr>
            <p:ph type="sldNum" sz="quarter" idx="5"/>
          </p:nvPr>
        </p:nvSpPr>
        <p:spPr>
          <a:xfrm>
            <a:off x="3884988" y="8684844"/>
            <a:ext cx="2971431" cy="457707"/>
          </a:xfrm>
          <a:prstGeom prst="rect">
            <a:avLst/>
          </a:prstGeom>
          <a:noFill/>
        </p:spPr>
        <p:txBody>
          <a:bodyPr lIns="86530" tIns="43265" rIns="86530" bIns="43265"/>
          <a:lstStyle/>
          <a:p>
            <a:fld id="{EFBBF851-6A2A-8C48-BF00-5EBDEA66BDBC}" type="slidenum">
              <a:rPr lang="en-US" altLang="ja-JP"/>
              <a:pPr/>
              <a:t>42</a:t>
            </a:fld>
            <a:endParaRPr lang="en-US" altLang="ja-JP"/>
          </a:p>
        </p:txBody>
      </p:sp>
    </p:spTree>
    <p:extLst>
      <p:ext uri="{BB962C8B-B14F-4D97-AF65-F5344CB8AC3E}">
        <p14:creationId xmlns:p14="http://schemas.microsoft.com/office/powerpoint/2010/main" val="900532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その大きな原因は、７５歳以上の後期高齢者のがんが著しく増加しているからであり、現在、２人に一人ががんにかかつています。</a:t>
            </a:r>
            <a:endParaRPr lang="en-US" altLang="ja-JP" dirty="0" smtClean="0"/>
          </a:p>
          <a:p>
            <a:r>
              <a:rPr lang="ja-JP" altLang="en-US" dirty="0" smtClean="0"/>
              <a:t>スライドのがん有病者の年代別にみなすと、上部の男性の場合、</a:t>
            </a:r>
            <a:r>
              <a:rPr lang="en-US" altLang="ja-JP" dirty="0" smtClean="0"/>
              <a:t>brown</a:t>
            </a:r>
            <a:r>
              <a:rPr lang="ja-JP" altLang="en-US" dirty="0" smtClean="0"/>
              <a:t>の７５歳以上のがんは、</a:t>
            </a:r>
            <a:r>
              <a:rPr lang="en-US" altLang="ja-JP" dirty="0" smtClean="0"/>
              <a:t>2000</a:t>
            </a:r>
            <a:r>
              <a:rPr lang="ja-JP" altLang="en-US" dirty="0" smtClean="0"/>
              <a:t>年では２３％が、２０１５年に３６％、２０２０年には４０％になると推定されたいます。</a:t>
            </a:r>
            <a:endParaRPr lang="en-US" altLang="ja-JP" dirty="0" smtClean="0"/>
          </a:p>
        </p:txBody>
      </p:sp>
    </p:spTree>
    <p:extLst>
      <p:ext uri="{BB962C8B-B14F-4D97-AF65-F5344CB8AC3E}">
        <p14:creationId xmlns:p14="http://schemas.microsoft.com/office/powerpoint/2010/main" val="35594294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xfrm>
            <a:off x="1141413" y="684213"/>
            <a:ext cx="4576762" cy="3432175"/>
          </a:xfrm>
          <a:ln/>
        </p:spPr>
      </p:sp>
      <p:sp>
        <p:nvSpPr>
          <p:cNvPr id="48131" name="Rectangle 3"/>
          <p:cNvSpPr>
            <a:spLocks noGrp="1" noChangeArrowheads="1"/>
          </p:cNvSpPr>
          <p:nvPr>
            <p:ph type="body" idx="1"/>
          </p:nvPr>
        </p:nvSpPr>
        <p:spPr>
          <a:xfrm>
            <a:off x="684378" y="4342423"/>
            <a:ext cx="5489244" cy="4117914"/>
          </a:xfrm>
          <a:noFill/>
        </p:spPr>
        <p:txBody>
          <a:bodyPr lIns="86530" tIns="43265" rIns="86530" bIns="43265"/>
          <a:lstStyle/>
          <a:p>
            <a:pPr marL="79620" indent="-79620"/>
            <a:r>
              <a:rPr lang="ja-JP" altLang="en-US" dirty="0">
                <a:latin typeface="ＭＳ ゴシック" pitchFamily="-109" charset="-128"/>
                <a:ea typeface="ＭＳ ゴシック" pitchFamily="-109" charset="-128"/>
                <a:cs typeface="ＭＳ ゴシック" pitchFamily="-109" charset="-128"/>
              </a:rPr>
              <a:t>○　ここからは，情報提供・相談支援についてご紹介します。</a:t>
            </a:r>
            <a:endParaRPr lang="en-US" altLang="ja-JP" dirty="0">
              <a:latin typeface="ＭＳ ゴシック" pitchFamily="-109" charset="-128"/>
              <a:ea typeface="ＭＳ ゴシック" pitchFamily="-109" charset="-128"/>
              <a:cs typeface="ＭＳ ゴシック" pitchFamily="-109" charset="-128"/>
            </a:endParaRPr>
          </a:p>
          <a:p>
            <a:pPr marL="79620" indent="-79620"/>
            <a:endParaRPr lang="en-US" altLang="ja-JP" dirty="0">
              <a:latin typeface="ＭＳ ゴシック" pitchFamily="-109" charset="-128"/>
              <a:ea typeface="ＭＳ ゴシック" pitchFamily="-109" charset="-128"/>
              <a:cs typeface="ＭＳ ゴシック" pitchFamily="-109" charset="-128"/>
            </a:endParaRPr>
          </a:p>
          <a:p>
            <a:pPr marL="79620" indent="-79620"/>
            <a:r>
              <a:rPr lang="ja-JP" altLang="en-US" dirty="0">
                <a:latin typeface="ＭＳ ゴシック" pitchFamily="-109" charset="-128"/>
                <a:ea typeface="ＭＳ ゴシック" pitchFamily="-109" charset="-128"/>
                <a:cs typeface="ＭＳ ゴシック" pitchFamily="-109" charset="-128"/>
              </a:rPr>
              <a:t>〇　このホームページは，広島がんネットという，がんに関するさまざま　</a:t>
            </a:r>
            <a:endParaRPr lang="en-US" altLang="ja-JP" dirty="0">
              <a:latin typeface="ＭＳ ゴシック" pitchFamily="-109" charset="-128"/>
              <a:ea typeface="ＭＳ ゴシック" pitchFamily="-109" charset="-128"/>
              <a:cs typeface="ＭＳ ゴシック" pitchFamily="-109" charset="-128"/>
            </a:endParaRPr>
          </a:p>
          <a:p>
            <a:pPr marL="79620" indent="-79620"/>
            <a:r>
              <a:rPr lang="ja-JP" altLang="en-US" dirty="0">
                <a:latin typeface="ＭＳ ゴシック" pitchFamily="-109" charset="-128"/>
                <a:ea typeface="ＭＳ ゴシック" pitchFamily="-109" charset="-128"/>
                <a:cs typeface="ＭＳ ゴシック" pitchFamily="-109" charset="-128"/>
              </a:rPr>
              <a:t>　な情報を，まとめて提供しているページです。</a:t>
            </a:r>
            <a:endParaRPr lang="en-US" altLang="ja-JP" dirty="0">
              <a:latin typeface="ＭＳ ゴシック" pitchFamily="-109" charset="-128"/>
              <a:ea typeface="ＭＳ ゴシック" pitchFamily="-109" charset="-128"/>
              <a:cs typeface="ＭＳ ゴシック" pitchFamily="-109" charset="-128"/>
            </a:endParaRPr>
          </a:p>
          <a:p>
            <a:pPr marL="79620" indent="-79620"/>
            <a:endParaRPr lang="en-US" altLang="ja-JP" dirty="0">
              <a:latin typeface="ＭＳ ゴシック" pitchFamily="-109" charset="-128"/>
              <a:ea typeface="ＭＳ ゴシック" pitchFamily="-109" charset="-128"/>
              <a:cs typeface="ＭＳ ゴシック" pitchFamily="-109" charset="-128"/>
            </a:endParaRPr>
          </a:p>
          <a:p>
            <a:pPr marL="79620" indent="-79620"/>
            <a:r>
              <a:rPr lang="ja-JP" altLang="en-US" dirty="0">
                <a:latin typeface="ＭＳ ゴシック" pitchFamily="-109" charset="-128"/>
                <a:ea typeface="ＭＳ ゴシック" pitchFamily="-109" charset="-128"/>
                <a:cs typeface="ＭＳ ゴシック" pitchFamily="-109" charset="-128"/>
              </a:rPr>
              <a:t>〇　広島県のホームページからアクセスしていただくことができます。</a:t>
            </a:r>
          </a:p>
          <a:p>
            <a:pPr marL="79620" indent="-79620"/>
            <a:r>
              <a:rPr lang="ja-JP" altLang="en-US" dirty="0">
                <a:latin typeface="ＭＳ ゴシック" pitchFamily="-109" charset="-128"/>
                <a:ea typeface="ＭＳ ゴシック" pitchFamily="-109" charset="-128"/>
                <a:cs typeface="ＭＳ ゴシック" pitchFamily="-109" charset="-128"/>
              </a:rPr>
              <a:t>　</a:t>
            </a:r>
            <a:endParaRPr lang="en-US" altLang="ja-JP" dirty="0">
              <a:latin typeface="ＭＳ ゴシック" pitchFamily="-109" charset="-128"/>
              <a:ea typeface="ＭＳ ゴシック" pitchFamily="-109" charset="-128"/>
              <a:cs typeface="ＭＳ ゴシック" pitchFamily="-109" charset="-128"/>
            </a:endParaRPr>
          </a:p>
          <a:p>
            <a:pPr marL="79620" indent="-79620"/>
            <a:r>
              <a:rPr lang="ja-JP" altLang="en-US" dirty="0">
                <a:latin typeface="ＭＳ ゴシック" pitchFamily="-109" charset="-128"/>
                <a:ea typeface="ＭＳ ゴシック" pitchFamily="-109" charset="-128"/>
                <a:cs typeface="ＭＳ ゴシック" pitchFamily="-109" charset="-128"/>
              </a:rPr>
              <a:t>　　　　アクセス件数＝平成２６年度　</a:t>
            </a:r>
            <a:r>
              <a:rPr lang="en-US" altLang="ja-JP" dirty="0">
                <a:latin typeface="ＭＳ ゴシック" pitchFamily="-109" charset="-128"/>
                <a:ea typeface="ＭＳ ゴシック" pitchFamily="-109" charset="-128"/>
                <a:cs typeface="ＭＳ ゴシック" pitchFamily="-109" charset="-128"/>
              </a:rPr>
              <a:t>269,447</a:t>
            </a:r>
            <a:r>
              <a:rPr lang="ja-JP" altLang="en-US" dirty="0">
                <a:latin typeface="ＭＳ ゴシック" pitchFamily="-109" charset="-128"/>
                <a:ea typeface="ＭＳ ゴシック" pitchFamily="-109" charset="-128"/>
                <a:cs typeface="ＭＳ ゴシック" pitchFamily="-109" charset="-128"/>
              </a:rPr>
              <a:t>件</a:t>
            </a:r>
          </a:p>
          <a:p>
            <a:pPr marL="79620" indent="-79620"/>
            <a:r>
              <a:rPr lang="ja-JP" altLang="en-US" dirty="0">
                <a:latin typeface="ＭＳ ゴシック" pitchFamily="-109" charset="-128"/>
                <a:ea typeface="ＭＳ ゴシック" pitchFamily="-109" charset="-128"/>
                <a:cs typeface="ＭＳ ゴシック" pitchFamily="-109" charset="-128"/>
              </a:rPr>
              <a:t>Ｋ</a:t>
            </a:r>
          </a:p>
          <a:p>
            <a:pPr marL="79620" indent="-79620"/>
            <a:endParaRPr lang="ja-JP" altLang="en-US" dirty="0">
              <a:latin typeface="ＭＳ ゴシック" pitchFamily="-109" charset="-128"/>
              <a:ea typeface="ＭＳ ゴシック" pitchFamily="-109" charset="-128"/>
              <a:cs typeface="ＭＳ ゴシック" pitchFamily="-109" charset="-128"/>
            </a:endParaRPr>
          </a:p>
        </p:txBody>
      </p:sp>
      <p:sp>
        <p:nvSpPr>
          <p:cNvPr id="48132" name="スライド番号プレースホルダー 1"/>
          <p:cNvSpPr>
            <a:spLocks noGrp="1"/>
          </p:cNvSpPr>
          <p:nvPr>
            <p:ph type="sldNum" sz="quarter" idx="5"/>
          </p:nvPr>
        </p:nvSpPr>
        <p:spPr>
          <a:xfrm>
            <a:off x="3884988" y="8684844"/>
            <a:ext cx="2971431" cy="457707"/>
          </a:xfrm>
          <a:prstGeom prst="rect">
            <a:avLst/>
          </a:prstGeom>
          <a:noFill/>
          <a:ln>
            <a:miter lim="800000"/>
            <a:headEnd/>
            <a:tailEnd/>
          </a:ln>
        </p:spPr>
        <p:txBody>
          <a:bodyPr lIns="86530" tIns="43265" rIns="86530" bIns="43265"/>
          <a:lstStyle/>
          <a:p>
            <a:fld id="{B7C5ACC3-E3F5-5E4D-9EF3-02FA72568B14}" type="slidenum">
              <a:rPr lang="en-US" altLang="ja-JP"/>
              <a:pPr/>
              <a:t>44</a:t>
            </a:fld>
            <a:endParaRPr lang="en-US" altLang="ja-JP"/>
          </a:p>
        </p:txBody>
      </p:sp>
    </p:spTree>
    <p:extLst>
      <p:ext uri="{BB962C8B-B14F-4D97-AF65-F5344CB8AC3E}">
        <p14:creationId xmlns:p14="http://schemas.microsoft.com/office/powerpoint/2010/main" val="2026684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今まで、がんの本体、原因、予防等について概説しましたが、ここから、本論に入りたいと思います。</a:t>
            </a:r>
            <a:endParaRPr lang="en-US" altLang="ja-JP" dirty="0" smtClean="0"/>
          </a:p>
          <a:p>
            <a:r>
              <a:rPr lang="ja-JP" altLang="en-US" dirty="0" smtClean="0"/>
              <a:t>スライドを読む。</a:t>
            </a:r>
            <a:endParaRPr lang="ja-JP" altLang="en-US" dirty="0"/>
          </a:p>
        </p:txBody>
      </p:sp>
    </p:spTree>
    <p:extLst>
      <p:ext uri="{BB962C8B-B14F-4D97-AF65-F5344CB8AC3E}">
        <p14:creationId xmlns:p14="http://schemas.microsoft.com/office/powerpoint/2010/main" val="15146174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スライド イメージ プレースホルダー 1"/>
          <p:cNvSpPr>
            <a:spLocks noGrp="1" noRot="1" noChangeAspect="1" noTextEdit="1"/>
          </p:cNvSpPr>
          <p:nvPr>
            <p:ph type="sldImg"/>
          </p:nvPr>
        </p:nvSpPr>
        <p:spPr bwMode="auto">
          <a:noFill/>
          <a:ln>
            <a:solidFill>
              <a:srgbClr val="000000"/>
            </a:solidFill>
            <a:miter lim="800000"/>
            <a:headEnd/>
            <a:tailEnd/>
          </a:ln>
        </p:spPr>
      </p:sp>
      <p:sp>
        <p:nvSpPr>
          <p:cNvPr id="65539" name="ノート プレースホルダー 2"/>
          <p:cNvSpPr>
            <a:spLocks noGrp="1"/>
          </p:cNvSpPr>
          <p:nvPr>
            <p:ph type="body" idx="1"/>
          </p:nvPr>
        </p:nvSpPr>
        <p:spPr bwMode="auto">
          <a:noFill/>
        </p:spPr>
        <p:txBody>
          <a:bodyPr lIns="86530" tIns="43265" rIns="86530" bIns="43265"/>
          <a:lstStyle/>
          <a:p>
            <a:r>
              <a:rPr lang="ja-JP" altLang="en-US">
                <a:latin typeface="Times" pitchFamily="-109" charset="0"/>
                <a:ea typeface="Osaka" pitchFamily="-109" charset="-128"/>
                <a:cs typeface="Osaka" pitchFamily="-109" charset="-128"/>
              </a:rPr>
              <a:t>・がんを防ぐための新１２ヶ条を示します。</a:t>
            </a:r>
            <a:endParaRPr lang="en-US" altLang="ja-JP">
              <a:latin typeface="Times" pitchFamily="-109" charset="0"/>
              <a:ea typeface="Osaka" pitchFamily="-109" charset="-128"/>
              <a:cs typeface="Osaka" pitchFamily="-109" charset="-128"/>
            </a:endParaRPr>
          </a:p>
          <a:p>
            <a:r>
              <a:rPr lang="ja-JP" altLang="en-US">
                <a:latin typeface="Times" pitchFamily="-109" charset="0"/>
                <a:ea typeface="Osaka" pitchFamily="-109" charset="-128"/>
                <a:cs typeface="Osaka" pitchFamily="-109" charset="-128"/>
              </a:rPr>
              <a:t>ここに掲げられた項目は、中学生</a:t>
            </a:r>
            <a:r>
              <a:rPr lang="en-US" altLang="ja-JP">
                <a:latin typeface="Times" pitchFamily="-109" charset="0"/>
                <a:ea typeface="Osaka" pitchFamily="-109" charset="-128"/>
                <a:cs typeface="Osaka" pitchFamily="-109" charset="-128"/>
              </a:rPr>
              <a:t>/</a:t>
            </a:r>
            <a:r>
              <a:rPr lang="ja-JP" altLang="en-US">
                <a:latin typeface="Times" pitchFamily="-109" charset="0"/>
                <a:ea typeface="Osaka" pitchFamily="-109" charset="-128"/>
                <a:cs typeface="Osaka" pitchFamily="-109" charset="-128"/>
              </a:rPr>
              <a:t>高校生の皆さんにはすぐには関係ないものも含まれますが、ご両親などのご家族や将来大人になった時の生活に向けて、日々の生活に注意してゆきましょう。</a:t>
            </a:r>
          </a:p>
        </p:txBody>
      </p:sp>
      <p:sp>
        <p:nvSpPr>
          <p:cNvPr id="65540" name="スライド番号プレースホルダー 3"/>
          <p:cNvSpPr>
            <a:spLocks noGrp="1"/>
          </p:cNvSpPr>
          <p:nvPr>
            <p:ph type="sldNum" sz="quarter" idx="5"/>
          </p:nvPr>
        </p:nvSpPr>
        <p:spPr bwMode="auto">
          <a:xfrm>
            <a:off x="3884988" y="8684844"/>
            <a:ext cx="2971431" cy="457707"/>
          </a:xfrm>
          <a:prstGeom prst="rect">
            <a:avLst/>
          </a:prstGeom>
          <a:noFill/>
          <a:ln>
            <a:miter lim="800000"/>
            <a:headEnd/>
            <a:tailEnd/>
          </a:ln>
        </p:spPr>
        <p:txBody>
          <a:bodyPr lIns="86530" tIns="43265" rIns="86530" bIns="43265"/>
          <a:lstStyle/>
          <a:p>
            <a:fld id="{2C7B4652-1DDE-8B48-846E-1E66DEA9BA24}" type="slidenum">
              <a:rPr lang="ja-JP" altLang="en-US"/>
              <a:pPr/>
              <a:t>47</a:t>
            </a:fld>
            <a:endParaRPr lang="ja-JP" altLang="en-US"/>
          </a:p>
        </p:txBody>
      </p:sp>
    </p:spTree>
    <p:extLst>
      <p:ext uri="{BB962C8B-B14F-4D97-AF65-F5344CB8AC3E}">
        <p14:creationId xmlns:p14="http://schemas.microsoft.com/office/powerpoint/2010/main" val="19140511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スライド イメージ プレースホルダー 1"/>
          <p:cNvSpPr>
            <a:spLocks noGrp="1" noRot="1" noChangeAspect="1" noTextEdit="1"/>
          </p:cNvSpPr>
          <p:nvPr>
            <p:ph type="sldImg"/>
          </p:nvPr>
        </p:nvSpPr>
        <p:spPr>
          <a:ln/>
        </p:spPr>
      </p:sp>
      <p:sp>
        <p:nvSpPr>
          <p:cNvPr id="24579" name="ノート プレースホルダー 2"/>
          <p:cNvSpPr>
            <a:spLocks noGrp="1"/>
          </p:cNvSpPr>
          <p:nvPr>
            <p:ph type="body" idx="1"/>
          </p:nvPr>
        </p:nvSpPr>
        <p:spPr>
          <a:noFill/>
          <a:ln/>
        </p:spPr>
        <p:txBody>
          <a:bodyPr lIns="86530" tIns="43265" rIns="86530" bIns="43265"/>
          <a:lstStyle/>
          <a:p>
            <a:pPr eaLnBrk="1" hangingPunct="1"/>
            <a:r>
              <a:rPr lang="ja-JP" altLang="en-US" dirty="0">
                <a:latin typeface="ＭＳ ゴシック" pitchFamily="-109" charset="-128"/>
                <a:ea typeface="ＭＳ ゴシック" pitchFamily="-109" charset="-128"/>
                <a:cs typeface="ＭＳ ゴシック" pitchFamily="-109" charset="-128"/>
              </a:rPr>
              <a:t>○　広島県で新たにがんと診断される方は</a:t>
            </a:r>
          </a:p>
          <a:p>
            <a:pPr eaLnBrk="1" hangingPunct="1"/>
            <a:r>
              <a:rPr lang="ja-JP" altLang="en-US" dirty="0">
                <a:latin typeface="ＭＳ ゴシック" pitchFamily="-109" charset="-128"/>
                <a:ea typeface="ＭＳ ゴシック" pitchFamily="-109" charset="-128"/>
                <a:cs typeface="ＭＳ ゴシック" pitchFamily="-109" charset="-128"/>
              </a:rPr>
              <a:t>　県内では年間約２１，０００人にのぼっています。</a:t>
            </a:r>
          </a:p>
          <a:p>
            <a:pPr eaLnBrk="1" hangingPunct="1"/>
            <a:endParaRPr lang="en-US" altLang="ja-JP" dirty="0">
              <a:latin typeface="ＭＳ ゴシック" pitchFamily="-109" charset="-128"/>
              <a:ea typeface="ＭＳ ゴシック" pitchFamily="-109" charset="-128"/>
              <a:cs typeface="ＭＳ ゴシック" pitchFamily="-109" charset="-128"/>
            </a:endParaRPr>
          </a:p>
          <a:p>
            <a:pPr eaLnBrk="1" hangingPunct="1"/>
            <a:r>
              <a:rPr lang="ja-JP" altLang="en-US" dirty="0">
                <a:latin typeface="ＭＳ ゴシック" pitchFamily="-109" charset="-128"/>
                <a:ea typeface="ＭＳ ゴシック" pitchFamily="-109" charset="-128"/>
                <a:cs typeface="ＭＳ ゴシック" pitchFamily="-109" charset="-128"/>
              </a:rPr>
              <a:t>〇　男性では，胃がん，前立腺がん，肺がん，</a:t>
            </a:r>
            <a:endParaRPr lang="en-US" altLang="ja-JP" dirty="0">
              <a:latin typeface="ＭＳ ゴシック" pitchFamily="-109" charset="-128"/>
              <a:ea typeface="ＭＳ ゴシック" pitchFamily="-109" charset="-128"/>
              <a:cs typeface="ＭＳ ゴシック" pitchFamily="-109" charset="-128"/>
            </a:endParaRPr>
          </a:p>
          <a:p>
            <a:pPr eaLnBrk="1" hangingPunct="1"/>
            <a:r>
              <a:rPr lang="ja-JP" altLang="en-US" dirty="0">
                <a:latin typeface="ＭＳ ゴシック" pitchFamily="-109" charset="-128"/>
                <a:ea typeface="ＭＳ ゴシック" pitchFamily="-109" charset="-128"/>
                <a:cs typeface="ＭＳ ゴシック" pitchFamily="-109" charset="-128"/>
              </a:rPr>
              <a:t>　　女性では，乳がん，大腸がん，胃がん</a:t>
            </a:r>
            <a:endParaRPr lang="en-US" altLang="ja-JP" dirty="0">
              <a:latin typeface="ＭＳ ゴシック" pitchFamily="-109" charset="-128"/>
              <a:ea typeface="ＭＳ ゴシック" pitchFamily="-109" charset="-128"/>
              <a:cs typeface="ＭＳ ゴシック" pitchFamily="-109" charset="-128"/>
            </a:endParaRPr>
          </a:p>
          <a:p>
            <a:pPr eaLnBrk="1" hangingPunct="1"/>
            <a:r>
              <a:rPr lang="ja-JP" altLang="en-US" dirty="0">
                <a:latin typeface="ＭＳ ゴシック" pitchFamily="-109" charset="-128"/>
                <a:ea typeface="ＭＳ ゴシック" pitchFamily="-109" charset="-128"/>
                <a:cs typeface="ＭＳ ゴシック" pitchFamily="-109" charset="-128"/>
              </a:rPr>
              <a:t>　という順位になっています。</a:t>
            </a:r>
            <a:endParaRPr lang="en-US" altLang="ja-JP" dirty="0">
              <a:latin typeface="ＭＳ ゴシック" pitchFamily="-109" charset="-128"/>
              <a:ea typeface="ＭＳ ゴシック" pitchFamily="-109" charset="-128"/>
              <a:cs typeface="ＭＳ ゴシック" pitchFamily="-109" charset="-128"/>
            </a:endParaRPr>
          </a:p>
          <a:p>
            <a:pPr eaLnBrk="1" hangingPunct="1"/>
            <a:endParaRPr lang="en-US" altLang="ja-JP" dirty="0">
              <a:latin typeface="ＭＳ ゴシック" pitchFamily="-109" charset="-128"/>
              <a:ea typeface="ＭＳ ゴシック" pitchFamily="-109" charset="-128"/>
              <a:cs typeface="ＭＳ ゴシック" pitchFamily="-109" charset="-128"/>
            </a:endParaRPr>
          </a:p>
          <a:p>
            <a:pPr eaLnBrk="1" hangingPunct="1"/>
            <a:r>
              <a:rPr lang="ja-JP" altLang="en-US" dirty="0">
                <a:latin typeface="ＭＳ ゴシック" pitchFamily="-109" charset="-128"/>
                <a:ea typeface="ＭＳ ゴシック" pitchFamily="-109" charset="-128"/>
                <a:cs typeface="ＭＳ ゴシック" pitchFamily="-109" charset="-128"/>
              </a:rPr>
              <a:t>○　日本人が一生でがんと診断される確率は，</a:t>
            </a:r>
            <a:endParaRPr lang="en-US" altLang="ja-JP" dirty="0">
              <a:latin typeface="ＭＳ ゴシック" pitchFamily="-109" charset="-128"/>
              <a:ea typeface="ＭＳ ゴシック" pitchFamily="-109" charset="-128"/>
              <a:cs typeface="ＭＳ ゴシック" pitchFamily="-109" charset="-128"/>
            </a:endParaRPr>
          </a:p>
          <a:p>
            <a:pPr eaLnBrk="1" hangingPunct="1"/>
            <a:r>
              <a:rPr lang="ja-JP" altLang="en-US" dirty="0">
                <a:latin typeface="ＭＳ ゴシック" pitchFamily="-109" charset="-128"/>
                <a:ea typeface="ＭＳ ゴシック" pitchFamily="-109" charset="-128"/>
                <a:cs typeface="ＭＳ ゴシック" pitchFamily="-109" charset="-128"/>
              </a:rPr>
              <a:t>　男性６１．８％，女性４６．０％となっており，２人に１人が</a:t>
            </a:r>
            <a:endParaRPr lang="en-US" altLang="ja-JP" dirty="0">
              <a:latin typeface="ＭＳ ゴシック" pitchFamily="-109" charset="-128"/>
              <a:ea typeface="ＭＳ ゴシック" pitchFamily="-109" charset="-128"/>
              <a:cs typeface="ＭＳ ゴシック" pitchFamily="-109" charset="-128"/>
            </a:endParaRPr>
          </a:p>
          <a:p>
            <a:pPr eaLnBrk="1" hangingPunct="1"/>
            <a:r>
              <a:rPr lang="ja-JP" altLang="en-US" dirty="0">
                <a:latin typeface="ＭＳ ゴシック" pitchFamily="-109" charset="-128"/>
                <a:ea typeface="ＭＳ ゴシック" pitchFamily="-109" charset="-128"/>
                <a:cs typeface="ＭＳ ゴシック" pitchFamily="-109" charset="-128"/>
              </a:rPr>
              <a:t>　がんに罹ることになります。</a:t>
            </a:r>
          </a:p>
          <a:p>
            <a:pPr eaLnBrk="1" hangingPunct="1"/>
            <a:r>
              <a:rPr lang="ja-JP" altLang="en-US" dirty="0">
                <a:latin typeface="ＭＳ ゴシック" pitchFamily="-109" charset="-128"/>
                <a:ea typeface="ＭＳ ゴシック" pitchFamily="-109" charset="-128"/>
                <a:cs typeface="ＭＳ ゴシック" pitchFamily="-109" charset="-128"/>
              </a:rPr>
              <a:t>　　</a:t>
            </a:r>
          </a:p>
        </p:txBody>
      </p:sp>
      <p:sp>
        <p:nvSpPr>
          <p:cNvPr id="24580" name="スライド番号プレースホルダー 3"/>
          <p:cNvSpPr>
            <a:spLocks noGrp="1"/>
          </p:cNvSpPr>
          <p:nvPr>
            <p:ph type="sldNum" sz="quarter" idx="5"/>
          </p:nvPr>
        </p:nvSpPr>
        <p:spPr>
          <a:xfrm>
            <a:off x="3884988" y="8684844"/>
            <a:ext cx="2971431" cy="457707"/>
          </a:xfrm>
          <a:prstGeom prst="rect">
            <a:avLst/>
          </a:prstGeom>
          <a:noFill/>
        </p:spPr>
        <p:txBody>
          <a:bodyPr lIns="86530" tIns="43265" rIns="86530" bIns="43265"/>
          <a:lstStyle/>
          <a:p>
            <a:fld id="{483AEF39-BFC6-4544-B228-D3CEB78A8E34}" type="slidenum">
              <a:rPr lang="en-US" altLang="ja-JP">
                <a:solidFill>
                  <a:srgbClr val="000000"/>
                </a:solidFill>
                <a:latin typeface="Arial" pitchFamily="-109" charset="0"/>
                <a:ea typeface="ＭＳ Ｐゴシック" pitchFamily="-109" charset="-128"/>
                <a:cs typeface="ＭＳ Ｐゴシック" pitchFamily="-109" charset="-128"/>
              </a:rPr>
              <a:pPr/>
              <a:t>4</a:t>
            </a:fld>
            <a:endParaRPr lang="en-US" altLang="ja-JP">
              <a:solidFill>
                <a:srgbClr val="000000"/>
              </a:solidFill>
              <a:latin typeface="Arial" pitchFamily="-109" charset="0"/>
              <a:ea typeface="ＭＳ Ｐゴシック" pitchFamily="-109" charset="-128"/>
              <a:cs typeface="ＭＳ Ｐゴシック" pitchFamily="-109" charset="-128"/>
            </a:endParaRPr>
          </a:p>
        </p:txBody>
      </p:sp>
    </p:spTree>
    <p:extLst>
      <p:ext uri="{BB962C8B-B14F-4D97-AF65-F5344CB8AC3E}">
        <p14:creationId xmlns:p14="http://schemas.microsoft.com/office/powerpoint/2010/main" val="39963421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lnSpcReduction="10000"/>
          </a:bodyPr>
          <a:lstStyle/>
          <a:p>
            <a:r>
              <a:rPr lang="ja-JP" altLang="en-US" dirty="0" smtClean="0"/>
              <a:t>２０１２年のがん死亡者は３６万人であり、部位別のがん死亡数を見てみますと、男性では、肺がんが２４％で第</a:t>
            </a:r>
            <a:r>
              <a:rPr lang="en-US" altLang="ja-JP" dirty="0" smtClean="0"/>
              <a:t>1</a:t>
            </a:r>
            <a:r>
              <a:rPr lang="ja-JP" altLang="en-US" dirty="0" smtClean="0"/>
              <a:t>位、次いで、胃がんが１５％、大腸がんが１２％、肝がんが９％、膵がんが７％です。他方、女性では、大腸がんが１５％で第一位、次いで、肺がんが１４％、胃がん１１％、膵がん１０％、乳がんが８％の順です。</a:t>
            </a:r>
            <a:endParaRPr lang="en-US" altLang="ja-JP" dirty="0" smtClean="0"/>
          </a:p>
          <a:p>
            <a:r>
              <a:rPr lang="ja-JP" altLang="en-US" dirty="0" smtClean="0"/>
              <a:t>次に、私のカラーアトラスの教科書から、肺がん、胃がん、大腸がん、の肉眼像を、それぞれ供覧しましょう。</a:t>
            </a:r>
            <a:endParaRPr lang="en-US" altLang="ja-JP" dirty="0" smtClean="0"/>
          </a:p>
        </p:txBody>
      </p:sp>
    </p:spTree>
    <p:extLst>
      <p:ext uri="{BB962C8B-B14F-4D97-AF65-F5344CB8AC3E}">
        <p14:creationId xmlns:p14="http://schemas.microsoft.com/office/powerpoint/2010/main" val="3035946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これは、タバコ肺がんの症例です。左側が、肺の上葉で、中央の空洞を伴う白色の腫瘤は、肺門部の扁平上皮癌です。左側にはタバコによる炭粉沈着と肺気腫があり、左の下葉は気管支肺炎を併発しています。</a:t>
            </a:r>
            <a:endParaRPr lang="ja-JP" altLang="en-US" dirty="0"/>
          </a:p>
        </p:txBody>
      </p:sp>
    </p:spTree>
    <p:extLst>
      <p:ext uri="{BB962C8B-B14F-4D97-AF65-F5344CB8AC3E}">
        <p14:creationId xmlns:p14="http://schemas.microsoft.com/office/powerpoint/2010/main" val="575476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これは、胃がんです。上部は、食道側で、胃の下部、幽門前庭部と言いますが、大きな潰瘍、まるで火山のような腫瘤であり、胃壁の著しく肥厚して、がんは周囲に浸潤した進行がんです。</a:t>
            </a:r>
            <a:endParaRPr lang="ja-JP" altLang="en-US" dirty="0"/>
          </a:p>
        </p:txBody>
      </p:sp>
    </p:spTree>
    <p:extLst>
      <p:ext uri="{BB962C8B-B14F-4D97-AF65-F5344CB8AC3E}">
        <p14:creationId xmlns:p14="http://schemas.microsoft.com/office/powerpoint/2010/main" val="1143281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これは、潰瘍性大腸炎を伴つた大腸がんです。白の矢印ががんであり、潰瘍を示す大きな腫瘤から、小さな潰瘍をしめすがんやポリープ状のがんが多発しています。大腸がんは、胃がんに比べて、肝臓への転移が頻発します。</a:t>
            </a:r>
            <a:endParaRPr lang="ja-JP" altLang="en-US" dirty="0"/>
          </a:p>
        </p:txBody>
      </p:sp>
    </p:spTree>
    <p:extLst>
      <p:ext uri="{BB962C8B-B14F-4D97-AF65-F5344CB8AC3E}">
        <p14:creationId xmlns:p14="http://schemas.microsoft.com/office/powerpoint/2010/main" val="36861235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がんは、皆様に配付した「がん予防読本」のページ２に記載されている如く、</a:t>
            </a:r>
            <a:r>
              <a:rPr lang="en-US" altLang="ja-JP" dirty="0" smtClean="0"/>
              <a:t>DNA</a:t>
            </a:r>
            <a:r>
              <a:rPr lang="ja-JP" altLang="en-US" dirty="0" smtClean="0"/>
              <a:t>の遺伝子の病気です。人の</a:t>
            </a:r>
            <a:r>
              <a:rPr lang="en-US" altLang="ja-JP" dirty="0" smtClean="0"/>
              <a:t>DNA</a:t>
            </a:r>
            <a:r>
              <a:rPr lang="ja-JP" altLang="en-US" dirty="0" smtClean="0"/>
              <a:t>には約</a:t>
            </a:r>
            <a:r>
              <a:rPr lang="en-US" altLang="ja-JP" dirty="0" smtClean="0"/>
              <a:t>2</a:t>
            </a:r>
            <a:r>
              <a:rPr lang="ja-JP" altLang="en-US" dirty="0" smtClean="0"/>
              <a:t>万の遺伝子がありますが、その内約１００個のがん遺伝子、がん抑制遺伝子、</a:t>
            </a:r>
            <a:r>
              <a:rPr lang="en-US" altLang="ja-JP" dirty="0" smtClean="0"/>
              <a:t>DNA</a:t>
            </a:r>
            <a:r>
              <a:rPr lang="ja-JP" altLang="en-US" dirty="0" smtClean="0"/>
              <a:t>修復遺伝子にそれぞれ異常が起こり、それらの累積によりがんは発生します。</a:t>
            </a:r>
            <a:endParaRPr lang="en-US" altLang="ja-JP" dirty="0" smtClean="0"/>
          </a:p>
          <a:p>
            <a:r>
              <a:rPr lang="ja-JP" altLang="en-US" dirty="0" smtClean="0"/>
              <a:t>一つのがん細胞から、臨床的に見つかる２ｃｍのがんになるまで１０</a:t>
            </a:r>
            <a:r>
              <a:rPr lang="en-US" altLang="ja-JP" dirty="0" smtClean="0"/>
              <a:t>−</a:t>
            </a:r>
            <a:r>
              <a:rPr lang="ja-JP" altLang="en-US" dirty="0" smtClean="0"/>
              <a:t>２０年の長い年月が懸かることを是非留意して頂きたいと存じます。</a:t>
            </a:r>
            <a:endParaRPr lang="ja-JP" altLang="en-US" dirty="0"/>
          </a:p>
        </p:txBody>
      </p:sp>
    </p:spTree>
    <p:extLst>
      <p:ext uri="{BB962C8B-B14F-4D97-AF65-F5344CB8AC3E}">
        <p14:creationId xmlns:p14="http://schemas.microsoft.com/office/powerpoint/2010/main" val="25887460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7" name="Rectangle 6"/>
          <p:cNvSpPr/>
          <p:nvPr/>
        </p:nvSpPr>
        <p:spPr>
          <a:xfrm>
            <a:off x="1888947" y="1842347"/>
            <a:ext cx="9226906" cy="4484106"/>
          </a:xfrm>
          <a:prstGeom prst="rect">
            <a:avLst/>
          </a:prstGeom>
          <a:ln w="3175">
            <a:solidFill>
              <a:schemeClr val="bg1"/>
            </a:solidFill>
          </a:ln>
          <a:effectLst>
            <a:outerShdw blurRad="63500" sx="100500" sy="100500" algn="ctr" rotWithShape="0">
              <a:prstClr val="black">
                <a:alpha val="50000"/>
              </a:prstClr>
            </a:outerShdw>
          </a:effectLst>
        </p:spPr>
        <p:txBody>
          <a:bodyPr vert="horz" lIns="130046" tIns="65023" rIns="130046" bIns="65023" rtlCol="0">
            <a:normAutofit/>
          </a:bodyPr>
          <a:lstStyle/>
          <a:p>
            <a:pPr marL="0" indent="0" algn="l" defTabSz="1300460" rtl="0" eaLnBrk="1" latinLnBrk="0" hangingPunct="1">
              <a:spcBef>
                <a:spcPts val="2844"/>
              </a:spcBef>
              <a:buClr>
                <a:schemeClr val="accent1">
                  <a:lumMod val="60000"/>
                  <a:lumOff val="40000"/>
                </a:schemeClr>
              </a:buClr>
              <a:buSzPct val="110000"/>
              <a:buFont typeface="Wingdings 2" pitchFamily="18" charset="2"/>
              <a:buNone/>
            </a:pPr>
            <a:endParaRPr sz="46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881488" y="2167466"/>
            <a:ext cx="9241825" cy="2453144"/>
          </a:xfrm>
        </p:spPr>
        <p:txBody>
          <a:bodyPr vert="horz" lIns="130046" tIns="65023" rIns="130046" bIns="65023" rtlCol="0" anchor="b" anchorCtr="0">
            <a:noAutofit/>
          </a:bodyPr>
          <a:lstStyle>
            <a:lvl1pPr marL="0" indent="0" algn="ctr" defTabSz="1300460" rtl="0" eaLnBrk="1" latinLnBrk="0" hangingPunct="1">
              <a:spcBef>
                <a:spcPct val="0"/>
              </a:spcBef>
              <a:buClr>
                <a:schemeClr val="accent1">
                  <a:lumMod val="60000"/>
                  <a:lumOff val="40000"/>
                </a:schemeClr>
              </a:buClr>
              <a:buSzPct val="110000"/>
              <a:buFont typeface="Wingdings 2" pitchFamily="18" charset="2"/>
              <a:buNone/>
              <a:defRPr sz="6500" kern="1200">
                <a:solidFill>
                  <a:schemeClr val="accent1"/>
                </a:solidFill>
                <a:latin typeface="+mj-lt"/>
                <a:ea typeface="+mj-ea"/>
                <a:cs typeface="+mj-cs"/>
              </a:defRPr>
            </a:lvl1pPr>
          </a:lstStyle>
          <a:p>
            <a:r>
              <a:rPr lang="ja-JP" altLang="en-US" smtClean="0"/>
              <a:t>マスタ タイトルの書式設定</a:t>
            </a:r>
            <a:endParaRPr/>
          </a:p>
        </p:txBody>
      </p:sp>
      <p:sp>
        <p:nvSpPr>
          <p:cNvPr id="3" name="Subtitle 2"/>
          <p:cNvSpPr>
            <a:spLocks noGrp="1"/>
          </p:cNvSpPr>
          <p:nvPr>
            <p:ph type="subTitle" idx="1"/>
          </p:nvPr>
        </p:nvSpPr>
        <p:spPr>
          <a:xfrm>
            <a:off x="1881488" y="4691929"/>
            <a:ext cx="9241826" cy="1303667"/>
          </a:xfrm>
        </p:spPr>
        <p:txBody>
          <a:bodyPr vert="horz" lIns="130046" tIns="65023" rIns="130046" bIns="65023" rtlCol="0">
            <a:normAutofit/>
          </a:bodyPr>
          <a:lstStyle>
            <a:lvl1pPr marL="0" indent="0" algn="ctr" defTabSz="1300460" rtl="0" eaLnBrk="1" latinLnBrk="0" hangingPunct="1">
              <a:spcBef>
                <a:spcPts val="427"/>
              </a:spcBef>
              <a:buClr>
                <a:schemeClr val="accent1">
                  <a:lumMod val="60000"/>
                  <a:lumOff val="40000"/>
                </a:schemeClr>
              </a:buClr>
              <a:buSzPct val="110000"/>
              <a:buFont typeface="Wingdings 2" pitchFamily="18" charset="2"/>
              <a:buNone/>
              <a:defRPr sz="2600" kern="1200">
                <a:solidFill>
                  <a:schemeClr val="tx1">
                    <a:tint val="75000"/>
                  </a:schemeClr>
                </a:solidFill>
                <a:latin typeface="+mn-lt"/>
                <a:ea typeface="+mn-ea"/>
                <a:cs typeface="+mn-cs"/>
              </a:defRPr>
            </a:lvl1pPr>
            <a:lvl2pPr marL="650230" indent="0" algn="ctr">
              <a:buNone/>
              <a:defRPr>
                <a:solidFill>
                  <a:schemeClr val="tx1">
                    <a:tint val="75000"/>
                  </a:schemeClr>
                </a:solidFill>
              </a:defRPr>
            </a:lvl2pPr>
            <a:lvl3pPr marL="1300460" indent="0" algn="ctr">
              <a:buNone/>
              <a:defRPr>
                <a:solidFill>
                  <a:schemeClr val="tx1">
                    <a:tint val="75000"/>
                  </a:schemeClr>
                </a:solidFill>
              </a:defRPr>
            </a:lvl3pPr>
            <a:lvl4pPr marL="1950690" indent="0" algn="ctr">
              <a:buNone/>
              <a:defRPr>
                <a:solidFill>
                  <a:schemeClr val="tx1">
                    <a:tint val="75000"/>
                  </a:schemeClr>
                </a:solidFill>
              </a:defRPr>
            </a:lvl4pPr>
            <a:lvl5pPr marL="2600919" indent="0" algn="ctr">
              <a:buNone/>
              <a:defRPr>
                <a:solidFill>
                  <a:schemeClr val="tx1">
                    <a:tint val="75000"/>
                  </a:schemeClr>
                </a:solidFill>
              </a:defRPr>
            </a:lvl5pPr>
            <a:lvl6pPr marL="3251149" indent="0" algn="ctr">
              <a:buNone/>
              <a:defRPr>
                <a:solidFill>
                  <a:schemeClr val="tx1">
                    <a:tint val="75000"/>
                  </a:schemeClr>
                </a:solidFill>
              </a:defRPr>
            </a:lvl6pPr>
            <a:lvl7pPr marL="3901379" indent="0" algn="ctr">
              <a:buNone/>
              <a:defRPr>
                <a:solidFill>
                  <a:schemeClr val="tx1">
                    <a:tint val="75000"/>
                  </a:schemeClr>
                </a:solidFill>
              </a:defRPr>
            </a:lvl7pPr>
            <a:lvl8pPr marL="4551609" indent="0" algn="ctr">
              <a:buNone/>
              <a:defRPr>
                <a:solidFill>
                  <a:schemeClr val="tx1">
                    <a:tint val="75000"/>
                  </a:schemeClr>
                </a:solidFill>
              </a:defRPr>
            </a:lvl8pPr>
            <a:lvl9pPr marL="5201839" indent="0" algn="ctr">
              <a:buNone/>
              <a:defRPr>
                <a:solidFill>
                  <a:schemeClr val="tx1">
                    <a:tint val="75000"/>
                  </a:schemeClr>
                </a:solidFill>
              </a:defRPr>
            </a:lvl9pPr>
          </a:lstStyle>
          <a:p>
            <a:r>
              <a:rPr lang="ja-JP" altLang="en-US" smtClean="0"/>
              <a:t>マスタ サブタイトルの書式設定</a:t>
            </a:r>
            <a:endParaRPr/>
          </a:p>
        </p:txBody>
      </p:sp>
      <p:sp>
        <p:nvSpPr>
          <p:cNvPr id="4" name="Date Placeholder 3"/>
          <p:cNvSpPr>
            <a:spLocks noGrp="1"/>
          </p:cNvSpPr>
          <p:nvPr>
            <p:ph type="dt" sz="half" idx="10"/>
          </p:nvPr>
        </p:nvSpPr>
        <p:spPr/>
        <p:txBody>
          <a:bodyPr/>
          <a:lstStyle/>
          <a:p>
            <a:fld id="{C6282591-351A-49C5-BD56-030F4C806DDE}" type="datetime1">
              <a:rPr lang="en-US" altLang="ja-JP" smtClean="0"/>
              <a:pPr/>
              <a:t>5/25/2017</a:t>
            </a:fld>
            <a:endParaRPr lang="ja-JP" altLang="en-US"/>
          </a:p>
        </p:txBody>
      </p:sp>
      <p:sp>
        <p:nvSpPr>
          <p:cNvPr id="5" name="Footer Placeholder 4"/>
          <p:cNvSpPr>
            <a:spLocks noGrp="1"/>
          </p:cNvSpPr>
          <p:nvPr>
            <p:ph type="ftr" sz="quarter" idx="11"/>
          </p:nvPr>
        </p:nvSpPr>
        <p:spPr/>
        <p:txBody>
          <a:bodyPr/>
          <a:lstStyle/>
          <a:p>
            <a:r>
              <a:rPr lang="ja-JP" altLang="en-US" smtClean="0"/>
              <a:t>
              </a:t>
            </a:r>
            <a:endParaRPr lang="ja-JP" altLang="en-US"/>
          </a:p>
        </p:txBody>
      </p:sp>
      <p:sp>
        <p:nvSpPr>
          <p:cNvPr id="6" name="Slide Number Placeholder 5"/>
          <p:cNvSpPr>
            <a:spLocks noGrp="1"/>
          </p:cNvSpPr>
          <p:nvPr>
            <p:ph type="sldNum" sz="quarter" idx="12"/>
          </p:nvPr>
        </p:nvSpPr>
        <p:spPr/>
        <p:txBody>
          <a:bodyPr/>
          <a:lstStyle/>
          <a:p>
            <a:fld id="{38DF85F5-FB5E-4F79-A561-97039C58DE01}" type="slidenum">
              <a:rPr lang="en-US" altLang="ja-JP" smtClean="0"/>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図">
    <p:spTree>
      <p:nvGrpSpPr>
        <p:cNvPr id="1" name=""/>
        <p:cNvGrpSpPr/>
        <p:nvPr/>
      </p:nvGrpSpPr>
      <p:grpSpPr>
        <a:xfrm>
          <a:off x="0" y="0"/>
          <a:ext cx="0" cy="0"/>
          <a:chOff x="0" y="0"/>
          <a:chExt cx="0" cy="0"/>
        </a:xfrm>
      </p:grpSpPr>
      <p:sp>
        <p:nvSpPr>
          <p:cNvPr id="2" name="Title 1"/>
          <p:cNvSpPr>
            <a:spLocks noGrp="1"/>
          </p:cNvSpPr>
          <p:nvPr>
            <p:ph type="title"/>
          </p:nvPr>
        </p:nvSpPr>
        <p:spPr>
          <a:xfrm>
            <a:off x="758611" y="870218"/>
            <a:ext cx="5802020" cy="1652693"/>
          </a:xfrm>
        </p:spPr>
        <p:txBody>
          <a:bodyPr anchor="b"/>
          <a:lstStyle>
            <a:lvl1pPr algn="ctr">
              <a:defRPr sz="5100" b="0"/>
            </a:lvl1pPr>
          </a:lstStyle>
          <a:p>
            <a:r>
              <a:rPr lang="ja-JP" altLang="en-US" smtClean="0"/>
              <a:t>マスタ タイトルの書式設定</a:t>
            </a:r>
            <a:endParaRPr/>
          </a:p>
        </p:txBody>
      </p:sp>
      <p:sp>
        <p:nvSpPr>
          <p:cNvPr id="4" name="Text Placeholder 3"/>
          <p:cNvSpPr>
            <a:spLocks noGrp="1"/>
          </p:cNvSpPr>
          <p:nvPr>
            <p:ph type="body" sz="half" idx="2"/>
          </p:nvPr>
        </p:nvSpPr>
        <p:spPr>
          <a:xfrm>
            <a:off x="758611" y="2542728"/>
            <a:ext cx="5802020" cy="5290883"/>
          </a:xfrm>
        </p:spPr>
        <p:txBody>
          <a:bodyPr>
            <a:normAutofit/>
          </a:bodyPr>
          <a:lstStyle>
            <a:lvl1pPr marL="0" indent="0" algn="ctr">
              <a:buNone/>
              <a:defRPr sz="2600"/>
            </a:lvl1pPr>
            <a:lvl2pPr marL="650230" indent="0">
              <a:buNone/>
              <a:defRPr sz="1700"/>
            </a:lvl2pPr>
            <a:lvl3pPr marL="1300460" indent="0">
              <a:buNone/>
              <a:defRPr sz="1400"/>
            </a:lvl3pPr>
            <a:lvl4pPr marL="1950690" indent="0">
              <a:buNone/>
              <a:defRPr sz="1300"/>
            </a:lvl4pPr>
            <a:lvl5pPr marL="2600919" indent="0">
              <a:buNone/>
              <a:defRPr sz="1300"/>
            </a:lvl5pPr>
            <a:lvl6pPr marL="3251149" indent="0">
              <a:buNone/>
              <a:defRPr sz="1300"/>
            </a:lvl6pPr>
            <a:lvl7pPr marL="3901379" indent="0">
              <a:buNone/>
              <a:defRPr sz="1300"/>
            </a:lvl7pPr>
            <a:lvl8pPr marL="4551609" indent="0">
              <a:buNone/>
              <a:defRPr sz="1300"/>
            </a:lvl8pPr>
            <a:lvl9pPr marL="5201839" indent="0">
              <a:buNone/>
              <a:defRPr sz="1300"/>
            </a:lvl9pPr>
          </a:lstStyle>
          <a:p>
            <a:pPr lvl="0"/>
            <a:r>
              <a:rPr lang="ja-JP" altLang="en-US" smtClean="0"/>
              <a:t>マスタ テキストの書式設定</a:t>
            </a:r>
          </a:p>
        </p:txBody>
      </p:sp>
      <p:sp>
        <p:nvSpPr>
          <p:cNvPr id="5" name="Date Placeholder 4"/>
          <p:cNvSpPr>
            <a:spLocks noGrp="1"/>
          </p:cNvSpPr>
          <p:nvPr>
            <p:ph type="dt" sz="half" idx="10"/>
          </p:nvPr>
        </p:nvSpPr>
        <p:spPr/>
        <p:txBody>
          <a:bodyPr/>
          <a:lstStyle/>
          <a:p>
            <a:fld id="{892EC423-B1E1-4707-B3FF-DA41721451E9}" type="datetime1">
              <a:rPr lang="en-US" altLang="ja-JP" smtClean="0"/>
              <a:pPr/>
              <a:t>5/25/2017</a:t>
            </a:fld>
            <a:endParaRPr lang="ja-JP" altLang="en-US"/>
          </a:p>
        </p:txBody>
      </p:sp>
      <p:sp>
        <p:nvSpPr>
          <p:cNvPr id="6" name="Footer Placeholder 5"/>
          <p:cNvSpPr>
            <a:spLocks noGrp="1"/>
          </p:cNvSpPr>
          <p:nvPr>
            <p:ph type="ftr" sz="quarter" idx="11"/>
          </p:nvPr>
        </p:nvSpPr>
        <p:spPr/>
        <p:txBody>
          <a:bodyPr/>
          <a:lstStyle/>
          <a:p>
            <a:r>
              <a:rPr lang="ja-JP" altLang="en-US" smtClean="0"/>
              <a:t>
              </a:t>
            </a:r>
            <a:endParaRPr lang="ja-JP" altLang="en-US"/>
          </a:p>
        </p:txBody>
      </p:sp>
      <p:sp>
        <p:nvSpPr>
          <p:cNvPr id="7" name="Slide Number Placeholder 6"/>
          <p:cNvSpPr>
            <a:spLocks noGrp="1"/>
          </p:cNvSpPr>
          <p:nvPr>
            <p:ph type="sldNum" sz="quarter" idx="12"/>
          </p:nvPr>
        </p:nvSpPr>
        <p:spPr/>
        <p:txBody>
          <a:bodyPr/>
          <a:lstStyle/>
          <a:p>
            <a:fld id="{B1AA4845-A08A-4DF4-8D99-E2E7B6D41C67}" type="slidenum">
              <a:rPr lang="en-US" altLang="ja-JP" smtClean="0"/>
              <a:pPr/>
              <a:t>‹#›</a:t>
            </a:fld>
            <a:endParaRPr lang="en-US" altLang="ja-JP"/>
          </a:p>
        </p:txBody>
      </p:sp>
      <p:sp>
        <p:nvSpPr>
          <p:cNvPr id="8" name="Picture Placeholder 2"/>
          <p:cNvSpPr>
            <a:spLocks noGrp="1"/>
          </p:cNvSpPr>
          <p:nvPr>
            <p:ph type="pic" idx="1"/>
          </p:nvPr>
        </p:nvSpPr>
        <p:spPr>
          <a:xfrm>
            <a:off x="7239989" y="511136"/>
            <a:ext cx="5201920" cy="7563487"/>
          </a:xfrm>
          <a:ln w="3175">
            <a:solidFill>
              <a:schemeClr val="bg1"/>
            </a:solidFill>
          </a:ln>
          <a:effectLst>
            <a:outerShdw blurRad="63500" sx="100500" sy="100500" algn="ctr" rotWithShape="0">
              <a:prstClr val="black">
                <a:alpha val="50000"/>
              </a:prstClr>
            </a:outerShdw>
          </a:effectLst>
        </p:spPr>
        <p:txBody>
          <a:bodyPr vert="horz" lIns="130046" tIns="65023" rIns="130046" bIns="65023" rtlCol="0">
            <a:normAutofit/>
          </a:bodyPr>
          <a:lstStyle>
            <a:lvl1pPr marL="0" indent="0" algn="l" defTabSz="1300460" rtl="0" eaLnBrk="1" latinLnBrk="0" hangingPunct="1">
              <a:spcBef>
                <a:spcPts val="2844"/>
              </a:spcBef>
              <a:buClr>
                <a:schemeClr val="accent1">
                  <a:lumMod val="60000"/>
                  <a:lumOff val="40000"/>
                </a:schemeClr>
              </a:buClr>
              <a:buSzPct val="110000"/>
              <a:buFont typeface="Wingdings 2" pitchFamily="18" charset="2"/>
              <a:buNone/>
              <a:defRPr sz="4600" kern="1200">
                <a:solidFill>
                  <a:schemeClr val="tx1">
                    <a:lumMod val="65000"/>
                    <a:lumOff val="35000"/>
                  </a:schemeClr>
                </a:solidFill>
                <a:latin typeface="+mn-lt"/>
                <a:ea typeface="+mn-ea"/>
                <a:cs typeface="+mn-cs"/>
              </a:defRPr>
            </a:lvl1pPr>
            <a:lvl2pPr marL="650230" indent="0">
              <a:buNone/>
              <a:defRPr sz="4000"/>
            </a:lvl2pPr>
            <a:lvl3pPr marL="1300460" indent="0">
              <a:buNone/>
              <a:defRPr sz="3400"/>
            </a:lvl3pPr>
            <a:lvl4pPr marL="1950690" indent="0">
              <a:buNone/>
              <a:defRPr sz="2800"/>
            </a:lvl4pPr>
            <a:lvl5pPr marL="2600919" indent="0">
              <a:buNone/>
              <a:defRPr sz="2800"/>
            </a:lvl5pPr>
            <a:lvl6pPr marL="3251149" indent="0">
              <a:buNone/>
              <a:defRPr sz="2800"/>
            </a:lvl6pPr>
            <a:lvl7pPr marL="3901379" indent="0">
              <a:buNone/>
              <a:defRPr sz="2800"/>
            </a:lvl7pPr>
            <a:lvl8pPr marL="4551609" indent="0">
              <a:buNone/>
              <a:defRPr sz="2800"/>
            </a:lvl8pPr>
            <a:lvl9pPr marL="5201839" indent="0">
              <a:buNone/>
              <a:defRPr sz="2800"/>
            </a:lvl9pPr>
          </a:lstStyle>
          <a:p>
            <a:r>
              <a:rPr lang="ja-JP" altLang="en-US" smtClean="0"/>
              <a:t>アイコンをクリックして図を追加</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Vertical Text Placeholder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4" name="Date Placeholder 3"/>
          <p:cNvSpPr>
            <a:spLocks noGrp="1"/>
          </p:cNvSpPr>
          <p:nvPr>
            <p:ph type="dt" sz="half" idx="10"/>
          </p:nvPr>
        </p:nvSpPr>
        <p:spPr/>
        <p:txBody>
          <a:bodyPr/>
          <a:lstStyle/>
          <a:p>
            <a:fld id="{64CCBF61-3FF6-4CA4-B2D9-CE1AEEB251EA}" type="datetime1">
              <a:rPr lang="en-US" altLang="ja-JP" smtClean="0"/>
              <a:pPr/>
              <a:t>5/25/2017</a:t>
            </a:fld>
            <a:endParaRPr lang="ja-JP" altLang="en-US"/>
          </a:p>
        </p:txBody>
      </p:sp>
      <p:sp>
        <p:nvSpPr>
          <p:cNvPr id="5" name="Footer Placeholder 4"/>
          <p:cNvSpPr>
            <a:spLocks noGrp="1"/>
          </p:cNvSpPr>
          <p:nvPr>
            <p:ph type="ftr" sz="quarter" idx="11"/>
          </p:nvPr>
        </p:nvSpPr>
        <p:spPr/>
        <p:txBody>
          <a:bodyPr/>
          <a:lstStyle/>
          <a:p>
            <a:r>
              <a:rPr lang="ja-JP" altLang="en-US" smtClean="0"/>
              <a:t>
              </a:t>
            </a:r>
            <a:endParaRPr lang="ja-JP" altLang="en-US"/>
          </a:p>
        </p:txBody>
      </p:sp>
      <p:sp>
        <p:nvSpPr>
          <p:cNvPr id="6" name="Slide Number Placeholder 5"/>
          <p:cNvSpPr>
            <a:spLocks noGrp="1"/>
          </p:cNvSpPr>
          <p:nvPr>
            <p:ph type="sldNum" sz="quarter" idx="12"/>
          </p:nvPr>
        </p:nvSpPr>
        <p:spPr/>
        <p:txBody>
          <a:bodyPr/>
          <a:lstStyle/>
          <a:p>
            <a:fld id="{B1AA4845-A08A-4DF4-8D99-E2E7B6D41C67}" type="slidenum">
              <a:rPr lang="en-US" altLang="ja-JP" smtClean="0"/>
              <a:pPr/>
              <a:t>‹#›</a:t>
            </a:fld>
            <a:endParaRPr lang="en-US" altLang="ja-JP"/>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481482" y="523806"/>
            <a:ext cx="2167467" cy="7929316"/>
          </a:xfrm>
        </p:spPr>
        <p:txBody>
          <a:bodyPr vert="eaVert"/>
          <a:lstStyle/>
          <a:p>
            <a:r>
              <a:rPr lang="ja-JP" altLang="en-US" smtClean="0"/>
              <a:t>マスタ タイトルの書式設定</a:t>
            </a:r>
            <a:endParaRPr/>
          </a:p>
        </p:txBody>
      </p:sp>
      <p:sp>
        <p:nvSpPr>
          <p:cNvPr id="3" name="Vertical Text Placeholder 2"/>
          <p:cNvSpPr>
            <a:spLocks noGrp="1"/>
          </p:cNvSpPr>
          <p:nvPr>
            <p:ph type="body" orient="vert" idx="1"/>
          </p:nvPr>
        </p:nvSpPr>
        <p:spPr>
          <a:xfrm>
            <a:off x="781190" y="523806"/>
            <a:ext cx="9514277" cy="7929316"/>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4" name="Date Placeholder 3"/>
          <p:cNvSpPr>
            <a:spLocks noGrp="1"/>
          </p:cNvSpPr>
          <p:nvPr>
            <p:ph type="dt" sz="half" idx="10"/>
          </p:nvPr>
        </p:nvSpPr>
        <p:spPr/>
        <p:txBody>
          <a:bodyPr/>
          <a:lstStyle/>
          <a:p>
            <a:fld id="{8BE39A0D-6521-498F-8CB5-C8E975221F93}" type="datetime1">
              <a:rPr lang="en-US" altLang="ja-JP" smtClean="0"/>
              <a:pPr/>
              <a:t>5/25/2017</a:t>
            </a:fld>
            <a:endParaRPr lang="ja-JP" altLang="en-US"/>
          </a:p>
        </p:txBody>
      </p:sp>
      <p:sp>
        <p:nvSpPr>
          <p:cNvPr id="5" name="Footer Placeholder 4"/>
          <p:cNvSpPr>
            <a:spLocks noGrp="1"/>
          </p:cNvSpPr>
          <p:nvPr>
            <p:ph type="ftr" sz="quarter" idx="11"/>
          </p:nvPr>
        </p:nvSpPr>
        <p:spPr/>
        <p:txBody>
          <a:bodyPr/>
          <a:lstStyle/>
          <a:p>
            <a:r>
              <a:rPr lang="ja-JP" altLang="en-US" smtClean="0"/>
              <a:t>
              </a:t>
            </a:r>
            <a:endParaRPr lang="ja-JP" altLang="en-US"/>
          </a:p>
        </p:txBody>
      </p:sp>
      <p:sp>
        <p:nvSpPr>
          <p:cNvPr id="6" name="Slide Number Placeholder 5"/>
          <p:cNvSpPr>
            <a:spLocks noGrp="1"/>
          </p:cNvSpPr>
          <p:nvPr>
            <p:ph type="sldNum" sz="quarter" idx="12"/>
          </p:nvPr>
        </p:nvSpPr>
        <p:spPr/>
        <p:txBody>
          <a:bodyPr/>
          <a:lstStyle/>
          <a:p>
            <a:fld id="{B1AA4845-A08A-4DF4-8D99-E2E7B6D41C67}" type="slidenum">
              <a:rPr lang="en-US" altLang="ja-JP" smtClean="0"/>
              <a:pPr/>
              <a:t>‹#›</a:t>
            </a:fld>
            <a:endParaRPr lang="en-US" altLang="ja-JP"/>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タイトル &amp; サブタイトル">
    <p:spTree>
      <p:nvGrpSpPr>
        <p:cNvPr id="1" name=""/>
        <p:cNvGrpSpPr/>
        <p:nvPr/>
      </p:nvGrpSpPr>
      <p:grpSpPr>
        <a:xfrm>
          <a:off x="0" y="0"/>
          <a:ext cx="0" cy="0"/>
          <a:chOff x="0" y="0"/>
          <a:chExt cx="0" cy="0"/>
        </a:xfrm>
      </p:grpSpPr>
      <p:sp>
        <p:nvSpPr>
          <p:cNvPr id="5" name="Shape 5"/>
          <p:cNvSpPr>
            <a:spLocks noGrp="1"/>
          </p:cNvSpPr>
          <p:nvPr>
            <p:ph type="title"/>
          </p:nvPr>
        </p:nvSpPr>
        <p:spPr>
          <a:xfrm>
            <a:off x="1270002" y="1638301"/>
            <a:ext cx="10464801" cy="3302000"/>
          </a:xfrm>
          <a:prstGeom prst="rect">
            <a:avLst/>
          </a:prstGeom>
        </p:spPr>
        <p:txBody>
          <a:bodyPr anchor="b"/>
          <a:lstStyle/>
          <a:p>
            <a:pPr lvl="0">
              <a:defRPr sz="1800">
                <a:solidFill>
                  <a:srgbClr val="000000"/>
                </a:solidFill>
              </a:defRPr>
            </a:pPr>
            <a:r>
              <a:rPr sz="8000">
                <a:solidFill>
                  <a:srgbClr val="FFFFFF"/>
                </a:solidFill>
              </a:rPr>
              <a:t>タイトルテキスト</a:t>
            </a:r>
          </a:p>
        </p:txBody>
      </p:sp>
      <p:sp>
        <p:nvSpPr>
          <p:cNvPr id="6" name="Shape 6"/>
          <p:cNvSpPr>
            <a:spLocks noGrp="1"/>
          </p:cNvSpPr>
          <p:nvPr>
            <p:ph type="body" idx="1"/>
          </p:nvPr>
        </p:nvSpPr>
        <p:spPr>
          <a:xfrm>
            <a:off x="1270002" y="5029200"/>
            <a:ext cx="10464801" cy="1130300"/>
          </a:xfrm>
          <a:prstGeom prst="rect">
            <a:avLst/>
          </a:prstGeom>
        </p:spPr>
        <p:txBody>
          <a:bodyPr anchor="t"/>
          <a:lstStyle>
            <a:lvl1pPr marL="0" indent="0" algn="ctr">
              <a:spcBef>
                <a:spcPts val="0"/>
              </a:spcBef>
              <a:buSzTx/>
              <a:buNone/>
              <a:defRPr sz="3100"/>
            </a:lvl1pPr>
            <a:lvl2pPr marL="0" indent="228577" algn="ctr">
              <a:spcBef>
                <a:spcPts val="0"/>
              </a:spcBef>
              <a:buSzTx/>
              <a:buNone/>
              <a:defRPr sz="3100"/>
            </a:lvl2pPr>
            <a:lvl3pPr marL="0" indent="457152" algn="ctr">
              <a:spcBef>
                <a:spcPts val="0"/>
              </a:spcBef>
              <a:buSzTx/>
              <a:buNone/>
              <a:defRPr sz="3100"/>
            </a:lvl3pPr>
            <a:lvl4pPr marL="0" indent="685729" algn="ctr">
              <a:spcBef>
                <a:spcPts val="0"/>
              </a:spcBef>
              <a:buSzTx/>
              <a:buNone/>
              <a:defRPr sz="3100"/>
            </a:lvl4pPr>
            <a:lvl5pPr marL="0" indent="914307" algn="ctr">
              <a:spcBef>
                <a:spcPts val="0"/>
              </a:spcBef>
              <a:buSzTx/>
              <a:buNone/>
              <a:defRPr sz="3100"/>
            </a:lvl5pPr>
          </a:lstStyle>
          <a:p>
            <a:pPr lvl="0">
              <a:defRPr sz="1800">
                <a:solidFill>
                  <a:srgbClr val="000000"/>
                </a:solidFill>
              </a:defRPr>
            </a:pPr>
            <a:r>
              <a:rPr sz="3100">
                <a:solidFill>
                  <a:srgbClr val="FFFFFF"/>
                </a:solidFill>
              </a:rPr>
              <a:t>本文レベル1</a:t>
            </a:r>
          </a:p>
          <a:p>
            <a:pPr lvl="1">
              <a:defRPr sz="1800">
                <a:solidFill>
                  <a:srgbClr val="000000"/>
                </a:solidFill>
              </a:defRPr>
            </a:pPr>
            <a:r>
              <a:rPr sz="3100">
                <a:solidFill>
                  <a:srgbClr val="FFFFFF"/>
                </a:solidFill>
              </a:rPr>
              <a:t>本文レベル2</a:t>
            </a:r>
          </a:p>
          <a:p>
            <a:pPr lvl="2">
              <a:defRPr sz="1800">
                <a:solidFill>
                  <a:srgbClr val="000000"/>
                </a:solidFill>
              </a:defRPr>
            </a:pPr>
            <a:r>
              <a:rPr sz="3100">
                <a:solidFill>
                  <a:srgbClr val="FFFFFF"/>
                </a:solidFill>
              </a:rPr>
              <a:t>本文レベル3</a:t>
            </a:r>
          </a:p>
          <a:p>
            <a:pPr lvl="3">
              <a:defRPr sz="1800">
                <a:solidFill>
                  <a:srgbClr val="000000"/>
                </a:solidFill>
              </a:defRPr>
            </a:pPr>
            <a:r>
              <a:rPr sz="3100">
                <a:solidFill>
                  <a:srgbClr val="FFFFFF"/>
                </a:solidFill>
              </a:rPr>
              <a:t>本文レベル4</a:t>
            </a:r>
          </a:p>
          <a:p>
            <a:pPr lvl="4">
              <a:defRPr sz="1800">
                <a:solidFill>
                  <a:srgbClr val="000000"/>
                </a:solidFill>
              </a:defRPr>
            </a:pPr>
            <a:r>
              <a:rPr sz="3100">
                <a:solidFill>
                  <a:srgbClr val="FFFFFF"/>
                </a:solidFill>
              </a:rPr>
              <a:t>本文レベル 5</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50240" y="390596"/>
            <a:ext cx="11704320" cy="1625600"/>
          </a:xfr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650240" y="2275842"/>
            <a:ext cx="5743787" cy="643692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6610773" y="2275840"/>
            <a:ext cx="5743787" cy="3108961"/>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6610773" y="5601549"/>
            <a:ext cx="5743787" cy="3111218"/>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dt" sz="half" idx="10"/>
          </p:nvPr>
        </p:nvSpPr>
        <p:spPr>
          <a:ln/>
        </p:spPr>
        <p:txBody>
          <a:bodyPr/>
          <a:lstStyle>
            <a:lvl1pPr algn="l" defTabSz="1300393" rtl="0" fontAlgn="base">
              <a:spcBef>
                <a:spcPct val="0"/>
              </a:spcBef>
              <a:spcAft>
                <a:spcPct val="0"/>
              </a:spcAft>
              <a:defRPr/>
            </a:lvl1pPr>
          </a:lstStyle>
          <a:p>
            <a:pPr>
              <a:defRPr/>
            </a:pPr>
            <a:endParaRPr lang="en-US" altLang="ja-JP" kern="1200" dirty="0">
              <a:solidFill>
                <a:prstClr val="black">
                  <a:tint val="75000"/>
                </a:prstClr>
              </a:solidFill>
              <a:latin typeface="Century Gothic" pitchFamily="34" charset="0"/>
            </a:endParaRPr>
          </a:p>
        </p:txBody>
      </p:sp>
      <p:sp>
        <p:nvSpPr>
          <p:cNvPr id="7" name="Rectangle 5"/>
          <p:cNvSpPr>
            <a:spLocks noGrp="1" noChangeArrowheads="1"/>
          </p:cNvSpPr>
          <p:nvPr>
            <p:ph type="ftr" sz="quarter" idx="11"/>
          </p:nvPr>
        </p:nvSpPr>
        <p:spPr>
          <a:ln/>
        </p:spPr>
        <p:txBody>
          <a:bodyPr/>
          <a:lstStyle>
            <a:lvl1pPr algn="ctr" defTabSz="1300393" rtl="0" fontAlgn="base">
              <a:spcBef>
                <a:spcPct val="0"/>
              </a:spcBef>
              <a:spcAft>
                <a:spcPct val="0"/>
              </a:spcAft>
              <a:defRPr/>
            </a:lvl1pPr>
          </a:lstStyle>
          <a:p>
            <a:pPr>
              <a:defRPr/>
            </a:pPr>
            <a:endParaRPr lang="en-US" altLang="ja-JP" kern="1200" dirty="0">
              <a:solidFill>
                <a:prstClr val="black">
                  <a:tint val="75000"/>
                </a:prstClr>
              </a:solidFill>
              <a:latin typeface="Century Gothic" pitchFamily="34" charset="0"/>
            </a:endParaRPr>
          </a:p>
        </p:txBody>
      </p:sp>
      <p:sp>
        <p:nvSpPr>
          <p:cNvPr id="8" name="Rectangle 6"/>
          <p:cNvSpPr>
            <a:spLocks noGrp="1" noChangeArrowheads="1"/>
          </p:cNvSpPr>
          <p:nvPr>
            <p:ph type="sldNum" sz="quarter" idx="12"/>
          </p:nvPr>
        </p:nvSpPr>
        <p:spPr>
          <a:ln/>
        </p:spPr>
        <p:txBody>
          <a:bodyPr/>
          <a:lstStyle>
            <a:lvl1pPr defTabSz="1300393" rtl="0" fontAlgn="base">
              <a:spcBef>
                <a:spcPct val="0"/>
              </a:spcBef>
              <a:spcAft>
                <a:spcPct val="0"/>
              </a:spcAft>
              <a:defRPr/>
            </a:lvl1pPr>
          </a:lstStyle>
          <a:p>
            <a:pPr>
              <a:defRPr/>
            </a:pPr>
            <a:fld id="{AC9297EF-9102-4973-9B82-E9B164D19AD5}" type="slidenum">
              <a:rPr lang="en-US" altLang="ja-JP" sz="1700" kern="1200" smtClean="0">
                <a:solidFill>
                  <a:prstClr val="black">
                    <a:tint val="75000"/>
                  </a:prstClr>
                </a:solidFill>
                <a:latin typeface="Century Gothic" pitchFamily="34" charset="0"/>
              </a:rPr>
              <a:pPr>
                <a:defRPr/>
              </a:pPr>
              <a:t>‹#›</a:t>
            </a:fld>
            <a:endParaRPr lang="en-US" altLang="ja-JP" sz="1700" kern="1200" dirty="0">
              <a:solidFill>
                <a:prstClr val="black">
                  <a:tint val="75000"/>
                </a:prstClr>
              </a:solidFill>
              <a:latin typeface="Century Gothic" pitchFamily="34" charset="0"/>
            </a:endParaRPr>
          </a:p>
        </p:txBody>
      </p:sp>
    </p:spTree>
    <p:extLst>
      <p:ext uri="{BB962C8B-B14F-4D97-AF65-F5344CB8AC3E}">
        <p14:creationId xmlns:p14="http://schemas.microsoft.com/office/powerpoint/2010/main" val="730271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タイトル（中央）">
    <p:spTree>
      <p:nvGrpSpPr>
        <p:cNvPr id="1" name=""/>
        <p:cNvGrpSpPr/>
        <p:nvPr/>
      </p:nvGrpSpPr>
      <p:grpSpPr>
        <a:xfrm>
          <a:off x="0" y="0"/>
          <a:ext cx="0" cy="0"/>
          <a:chOff x="0" y="0"/>
          <a:chExt cx="0" cy="0"/>
        </a:xfrm>
      </p:grpSpPr>
      <p:sp>
        <p:nvSpPr>
          <p:cNvPr id="11" name="Shape 11"/>
          <p:cNvSpPr>
            <a:spLocks noGrp="1"/>
          </p:cNvSpPr>
          <p:nvPr>
            <p:ph type="title"/>
          </p:nvPr>
        </p:nvSpPr>
        <p:spPr>
          <a:xfrm>
            <a:off x="1270002" y="3225801"/>
            <a:ext cx="10464801" cy="3302000"/>
          </a:xfrm>
          <a:prstGeom prst="rect">
            <a:avLst/>
          </a:prstGeom>
        </p:spPr>
        <p:txBody>
          <a:bodyPr/>
          <a:lstStyle/>
          <a:p>
            <a:pPr lvl="0">
              <a:defRPr sz="1800">
                <a:solidFill>
                  <a:srgbClr val="000000"/>
                </a:solidFill>
              </a:defRPr>
            </a:pPr>
            <a:r>
              <a:rPr sz="8000">
                <a:solidFill>
                  <a:srgbClr val="FFFFFF"/>
                </a:solidFill>
              </a:rPr>
              <a:t>タイトルテキスト</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ー 1"/>
          <p:cNvSpPr>
            <a:spLocks noGrp="1"/>
          </p:cNvSpPr>
          <p:nvPr>
            <p:ph/>
          </p:nvPr>
        </p:nvSpPr>
        <p:spPr>
          <a:xfrm>
            <a:off x="629922" y="146757"/>
            <a:ext cx="11724639" cy="8466667"/>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B85CCE23-BF48-084D-9751-5E64CA9EF6FC}" type="slidenum">
              <a:rPr lang="en-US" altLang="ja-JP"/>
              <a:pPr>
                <a:defRPr/>
              </a:pPr>
              <a:t>‹#›</a:t>
            </a:fld>
            <a:endParaRPr lang="en-US" altLang="ja-JP"/>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4" name="Date Placeholder 3"/>
          <p:cNvSpPr>
            <a:spLocks noGrp="1"/>
          </p:cNvSpPr>
          <p:nvPr>
            <p:ph type="dt" sz="half" idx="10"/>
          </p:nvPr>
        </p:nvSpPr>
        <p:spPr/>
        <p:txBody>
          <a:bodyPr/>
          <a:lstStyle/>
          <a:p>
            <a:pPr>
              <a:defRPr/>
            </a:pPr>
            <a:endParaRPr lang="en-US" altLang="ja-JP"/>
          </a:p>
        </p:txBody>
      </p:sp>
      <p:sp>
        <p:nvSpPr>
          <p:cNvPr id="5" name="Footer Placeholder 4"/>
          <p:cNvSpPr>
            <a:spLocks noGrp="1"/>
          </p:cNvSpPr>
          <p:nvPr>
            <p:ph type="ftr" sz="quarter" idx="11"/>
          </p:nvPr>
        </p:nvSpPr>
        <p:spPr/>
        <p:txBody>
          <a:bodyPr/>
          <a:lstStyle/>
          <a:p>
            <a:pPr>
              <a:defRPr/>
            </a:pPr>
            <a:endParaRPr lang="en-US" altLang="ja-JP"/>
          </a:p>
        </p:txBody>
      </p:sp>
      <p:sp>
        <p:nvSpPr>
          <p:cNvPr id="6" name="Slide Number Placeholder 5"/>
          <p:cNvSpPr>
            <a:spLocks noGrp="1"/>
          </p:cNvSpPr>
          <p:nvPr>
            <p:ph type="sldNum" sz="quarter" idx="12"/>
          </p:nvPr>
        </p:nvSpPr>
        <p:spPr/>
        <p:txBody>
          <a:bodyPr/>
          <a:lstStyle/>
          <a:p>
            <a:pPr>
              <a:defRPr/>
            </a:pPr>
            <a:fld id="{853982EF-C2C1-4EE6-9368-E61A68687344}" type="slidenum">
              <a:rPr lang="ja-JP" altLang="en-US" smtClean="0"/>
              <a:pPr>
                <a:defRPr/>
              </a:pPr>
              <a:t>‹#›</a:t>
            </a:fld>
            <a:endParaRPr lang="en-US" altLang="ja-JP"/>
          </a:p>
        </p:txBody>
      </p:sp>
    </p:spTree>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図付き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17032" y="4768429"/>
            <a:ext cx="11970738" cy="2090702"/>
          </a:xfrm>
        </p:spPr>
        <p:txBody>
          <a:bodyPr/>
          <a:lstStyle/>
          <a:p>
            <a:r>
              <a:rPr lang="ja-JP" altLang="en-US" smtClean="0"/>
              <a:t>マスタ タイトルの書式設定</a:t>
            </a:r>
            <a:endParaRPr/>
          </a:p>
        </p:txBody>
      </p:sp>
      <p:sp>
        <p:nvSpPr>
          <p:cNvPr id="3" name="Subtitle 2"/>
          <p:cNvSpPr>
            <a:spLocks noGrp="1"/>
          </p:cNvSpPr>
          <p:nvPr>
            <p:ph type="subTitle" idx="1"/>
          </p:nvPr>
        </p:nvSpPr>
        <p:spPr>
          <a:xfrm>
            <a:off x="517032" y="6785464"/>
            <a:ext cx="11970738" cy="1383354"/>
          </a:xfrm>
        </p:spPr>
        <p:txBody>
          <a:bodyPr>
            <a:normAutofit/>
          </a:bodyPr>
          <a:lstStyle>
            <a:lvl1pPr marL="0" indent="0" algn="ctr">
              <a:spcBef>
                <a:spcPts val="427"/>
              </a:spcBef>
              <a:buNone/>
              <a:defRPr sz="2600">
                <a:solidFill>
                  <a:schemeClr val="tx1">
                    <a:tint val="75000"/>
                  </a:schemeClr>
                </a:solidFill>
              </a:defRPr>
            </a:lvl1pPr>
            <a:lvl2pPr marL="650230" indent="0" algn="ctr">
              <a:buNone/>
              <a:defRPr>
                <a:solidFill>
                  <a:schemeClr val="tx1">
                    <a:tint val="75000"/>
                  </a:schemeClr>
                </a:solidFill>
              </a:defRPr>
            </a:lvl2pPr>
            <a:lvl3pPr marL="1300460" indent="0" algn="ctr">
              <a:buNone/>
              <a:defRPr>
                <a:solidFill>
                  <a:schemeClr val="tx1">
                    <a:tint val="75000"/>
                  </a:schemeClr>
                </a:solidFill>
              </a:defRPr>
            </a:lvl3pPr>
            <a:lvl4pPr marL="1950690" indent="0" algn="ctr">
              <a:buNone/>
              <a:defRPr>
                <a:solidFill>
                  <a:schemeClr val="tx1">
                    <a:tint val="75000"/>
                  </a:schemeClr>
                </a:solidFill>
              </a:defRPr>
            </a:lvl4pPr>
            <a:lvl5pPr marL="2600919" indent="0" algn="ctr">
              <a:buNone/>
              <a:defRPr>
                <a:solidFill>
                  <a:schemeClr val="tx1">
                    <a:tint val="75000"/>
                  </a:schemeClr>
                </a:solidFill>
              </a:defRPr>
            </a:lvl5pPr>
            <a:lvl6pPr marL="3251149" indent="0" algn="ctr">
              <a:buNone/>
              <a:defRPr>
                <a:solidFill>
                  <a:schemeClr val="tx1">
                    <a:tint val="75000"/>
                  </a:schemeClr>
                </a:solidFill>
              </a:defRPr>
            </a:lvl6pPr>
            <a:lvl7pPr marL="3901379" indent="0" algn="ctr">
              <a:buNone/>
              <a:defRPr>
                <a:solidFill>
                  <a:schemeClr val="tx1">
                    <a:tint val="75000"/>
                  </a:schemeClr>
                </a:solidFill>
              </a:defRPr>
            </a:lvl7pPr>
            <a:lvl8pPr marL="4551609" indent="0" algn="ctr">
              <a:buNone/>
              <a:defRPr>
                <a:solidFill>
                  <a:schemeClr val="tx1">
                    <a:tint val="75000"/>
                  </a:schemeClr>
                </a:solidFill>
              </a:defRPr>
            </a:lvl8pPr>
            <a:lvl9pPr marL="5201839" indent="0" algn="ctr">
              <a:buNone/>
              <a:defRPr>
                <a:solidFill>
                  <a:schemeClr val="tx1">
                    <a:tint val="75000"/>
                  </a:schemeClr>
                </a:solidFill>
              </a:defRPr>
            </a:lvl9pPr>
          </a:lstStyle>
          <a:p>
            <a:r>
              <a:rPr lang="ja-JP" altLang="en-US" smtClean="0"/>
              <a:t>マスタ サブタイトルの書式設定</a:t>
            </a:r>
            <a:endParaRPr/>
          </a:p>
        </p:txBody>
      </p:sp>
      <p:sp>
        <p:nvSpPr>
          <p:cNvPr id="4" name="Date Placeholder 3"/>
          <p:cNvSpPr>
            <a:spLocks noGrp="1"/>
          </p:cNvSpPr>
          <p:nvPr>
            <p:ph type="dt" sz="half" idx="10"/>
          </p:nvPr>
        </p:nvSpPr>
        <p:spPr/>
        <p:txBody>
          <a:bodyPr/>
          <a:lstStyle/>
          <a:p>
            <a:fld id="{7602687E-2412-4711-B583-5ADEA1951FF9}" type="datetime1">
              <a:rPr lang="en-US" altLang="ja-JP" smtClean="0"/>
              <a:pPr/>
              <a:t>5/25/2017</a:t>
            </a:fld>
            <a:endParaRPr lang="ja-JP" altLang="en-US"/>
          </a:p>
        </p:txBody>
      </p:sp>
      <p:sp>
        <p:nvSpPr>
          <p:cNvPr id="5" name="Footer Placeholder 4"/>
          <p:cNvSpPr>
            <a:spLocks noGrp="1"/>
          </p:cNvSpPr>
          <p:nvPr>
            <p:ph type="ftr" sz="quarter" idx="11"/>
          </p:nvPr>
        </p:nvSpPr>
        <p:spPr/>
        <p:txBody>
          <a:bodyPr/>
          <a:lstStyle/>
          <a:p>
            <a:r>
              <a:rPr lang="ja-JP" altLang="en-US" smtClean="0"/>
              <a:t>
              </a:t>
            </a:r>
            <a:endParaRPr lang="ja-JP" altLang="en-US"/>
          </a:p>
        </p:txBody>
      </p:sp>
      <p:sp>
        <p:nvSpPr>
          <p:cNvPr id="6" name="Slide Number Placeholder 5"/>
          <p:cNvSpPr>
            <a:spLocks noGrp="1"/>
          </p:cNvSpPr>
          <p:nvPr>
            <p:ph type="sldNum" sz="quarter" idx="12"/>
          </p:nvPr>
        </p:nvSpPr>
        <p:spPr/>
        <p:txBody>
          <a:bodyPr/>
          <a:lstStyle/>
          <a:p>
            <a:fld id="{B1AA4845-A08A-4DF4-8D99-E2E7B6D41C67}" type="slidenum">
              <a:rPr lang="en-US" altLang="ja-JP" smtClean="0"/>
              <a:pPr/>
              <a:t>‹#›</a:t>
            </a:fld>
            <a:endParaRPr lang="en-US" altLang="ja-JP"/>
          </a:p>
        </p:txBody>
      </p:sp>
      <p:sp>
        <p:nvSpPr>
          <p:cNvPr id="9" name="Picture Placeholder 2"/>
          <p:cNvSpPr>
            <a:spLocks noGrp="1"/>
          </p:cNvSpPr>
          <p:nvPr>
            <p:ph type="pic" idx="13"/>
          </p:nvPr>
        </p:nvSpPr>
        <p:spPr>
          <a:xfrm>
            <a:off x="527616" y="517032"/>
            <a:ext cx="11949568" cy="4034648"/>
          </a:xfrm>
          <a:ln w="3175">
            <a:solidFill>
              <a:schemeClr val="bg1"/>
            </a:solidFill>
          </a:ln>
          <a:effectLst>
            <a:outerShdw blurRad="63500" sx="100500" sy="100500" algn="ctr" rotWithShape="0">
              <a:prstClr val="black">
                <a:alpha val="50000"/>
              </a:prstClr>
            </a:outerShdw>
          </a:effectLst>
        </p:spPr>
        <p:txBody>
          <a:bodyPr/>
          <a:lstStyle>
            <a:lvl1pPr marL="0" indent="0">
              <a:buNone/>
              <a:defRPr sz="4600"/>
            </a:lvl1pPr>
            <a:lvl2pPr marL="650230" indent="0">
              <a:buNone/>
              <a:defRPr sz="4000"/>
            </a:lvl2pPr>
            <a:lvl3pPr marL="1300460" indent="0">
              <a:buNone/>
              <a:defRPr sz="3400"/>
            </a:lvl3pPr>
            <a:lvl4pPr marL="1950690" indent="0">
              <a:buNone/>
              <a:defRPr sz="2800"/>
            </a:lvl4pPr>
            <a:lvl5pPr marL="2600919" indent="0">
              <a:buNone/>
              <a:defRPr sz="2800"/>
            </a:lvl5pPr>
            <a:lvl6pPr marL="3251149" indent="0">
              <a:buNone/>
              <a:defRPr sz="2800"/>
            </a:lvl6pPr>
            <a:lvl7pPr marL="3901379" indent="0">
              <a:buNone/>
              <a:defRPr sz="2800"/>
            </a:lvl7pPr>
            <a:lvl8pPr marL="4551609" indent="0">
              <a:buNone/>
              <a:defRPr sz="2800"/>
            </a:lvl8pPr>
            <a:lvl9pPr marL="5201839" indent="0">
              <a:buNone/>
              <a:defRPr sz="2800"/>
            </a:lvl9pPr>
          </a:lstStyle>
          <a:p>
            <a:r>
              <a:rPr lang="ja-JP" altLang="en-US" smtClean="0"/>
              <a:t>アイコンをクリックして図を追加</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Title 1"/>
          <p:cNvSpPr>
            <a:spLocks noGrp="1"/>
          </p:cNvSpPr>
          <p:nvPr>
            <p:ph type="title"/>
          </p:nvPr>
        </p:nvSpPr>
        <p:spPr>
          <a:xfrm>
            <a:off x="781192" y="3417806"/>
            <a:ext cx="11458223" cy="1937173"/>
          </a:xfrm>
        </p:spPr>
        <p:txBody>
          <a:bodyPr anchor="b" anchorCtr="0"/>
          <a:lstStyle>
            <a:lvl1pPr algn="ctr">
              <a:defRPr sz="6500" b="0" cap="none" baseline="0"/>
            </a:lvl1pPr>
          </a:lstStyle>
          <a:p>
            <a:r>
              <a:rPr lang="ja-JP" altLang="en-US" smtClean="0"/>
              <a:t>マスタ タイトルの書式設定</a:t>
            </a:r>
            <a:endParaRPr/>
          </a:p>
        </p:txBody>
      </p:sp>
      <p:sp>
        <p:nvSpPr>
          <p:cNvPr id="3" name="Text Placeholder 2"/>
          <p:cNvSpPr>
            <a:spLocks noGrp="1"/>
          </p:cNvSpPr>
          <p:nvPr>
            <p:ph type="body" idx="1"/>
          </p:nvPr>
        </p:nvSpPr>
        <p:spPr>
          <a:xfrm>
            <a:off x="781192" y="5313430"/>
            <a:ext cx="11458223" cy="2133599"/>
          </a:xfrm>
        </p:spPr>
        <p:txBody>
          <a:bodyPr anchor="t" anchorCtr="0">
            <a:normAutofit/>
          </a:bodyPr>
          <a:lstStyle>
            <a:lvl1pPr marL="0" indent="0" algn="ctr">
              <a:spcBef>
                <a:spcPts val="427"/>
              </a:spcBef>
              <a:buNone/>
              <a:defRPr sz="2600">
                <a:solidFill>
                  <a:schemeClr val="tx1">
                    <a:tint val="75000"/>
                  </a:schemeClr>
                </a:solidFill>
              </a:defRPr>
            </a:lvl1pPr>
            <a:lvl2pPr marL="650230" indent="0">
              <a:buNone/>
              <a:defRPr sz="2600">
                <a:solidFill>
                  <a:schemeClr val="tx1">
                    <a:tint val="75000"/>
                  </a:schemeClr>
                </a:solidFill>
              </a:defRPr>
            </a:lvl2pPr>
            <a:lvl3pPr marL="1300460" indent="0">
              <a:buNone/>
              <a:defRPr sz="2300">
                <a:solidFill>
                  <a:schemeClr val="tx1">
                    <a:tint val="75000"/>
                  </a:schemeClr>
                </a:solidFill>
              </a:defRPr>
            </a:lvl3pPr>
            <a:lvl4pPr marL="1950690" indent="0">
              <a:buNone/>
              <a:defRPr sz="2000">
                <a:solidFill>
                  <a:schemeClr val="tx1">
                    <a:tint val="75000"/>
                  </a:schemeClr>
                </a:solidFill>
              </a:defRPr>
            </a:lvl4pPr>
            <a:lvl5pPr marL="2600919" indent="0">
              <a:buNone/>
              <a:defRPr sz="2000">
                <a:solidFill>
                  <a:schemeClr val="tx1">
                    <a:tint val="75000"/>
                  </a:schemeClr>
                </a:solidFill>
              </a:defRPr>
            </a:lvl5pPr>
            <a:lvl6pPr marL="3251149" indent="0">
              <a:buNone/>
              <a:defRPr sz="2000">
                <a:solidFill>
                  <a:schemeClr val="tx1">
                    <a:tint val="75000"/>
                  </a:schemeClr>
                </a:solidFill>
              </a:defRPr>
            </a:lvl6pPr>
            <a:lvl7pPr marL="3901379" indent="0">
              <a:buNone/>
              <a:defRPr sz="2000">
                <a:solidFill>
                  <a:schemeClr val="tx1">
                    <a:tint val="75000"/>
                  </a:schemeClr>
                </a:solidFill>
              </a:defRPr>
            </a:lvl7pPr>
            <a:lvl8pPr marL="4551609" indent="0">
              <a:buNone/>
              <a:defRPr sz="2000">
                <a:solidFill>
                  <a:schemeClr val="tx1">
                    <a:tint val="75000"/>
                  </a:schemeClr>
                </a:solidFill>
              </a:defRPr>
            </a:lvl8pPr>
            <a:lvl9pPr marL="5201839" indent="0">
              <a:buNone/>
              <a:defRPr sz="2000">
                <a:solidFill>
                  <a:schemeClr val="tx1">
                    <a:tint val="75000"/>
                  </a:schemeClr>
                </a:solidFill>
              </a:defRPr>
            </a:lvl9pPr>
          </a:lstStyle>
          <a:p>
            <a:pPr lvl="0"/>
            <a:r>
              <a:rPr lang="ja-JP" altLang="en-US" smtClean="0"/>
              <a:t>マスタ テキストの書式設定</a:t>
            </a:r>
          </a:p>
        </p:txBody>
      </p:sp>
      <p:sp>
        <p:nvSpPr>
          <p:cNvPr id="4" name="Date Placeholder 3"/>
          <p:cNvSpPr>
            <a:spLocks noGrp="1"/>
          </p:cNvSpPr>
          <p:nvPr>
            <p:ph type="dt" sz="half" idx="10"/>
          </p:nvPr>
        </p:nvSpPr>
        <p:spPr/>
        <p:txBody>
          <a:bodyPr/>
          <a:lstStyle/>
          <a:p>
            <a:fld id="{E8BAF767-44AA-4440-A071-804CAA4767B3}" type="datetime1">
              <a:rPr lang="en-US" altLang="ja-JP" smtClean="0"/>
              <a:pPr/>
              <a:t>5/25/2017</a:t>
            </a:fld>
            <a:endParaRPr lang="ja-JP" altLang="en-US"/>
          </a:p>
        </p:txBody>
      </p:sp>
      <p:sp>
        <p:nvSpPr>
          <p:cNvPr id="5" name="Footer Placeholder 4"/>
          <p:cNvSpPr>
            <a:spLocks noGrp="1"/>
          </p:cNvSpPr>
          <p:nvPr>
            <p:ph type="ftr" sz="quarter" idx="11"/>
          </p:nvPr>
        </p:nvSpPr>
        <p:spPr/>
        <p:txBody>
          <a:bodyPr/>
          <a:lstStyle/>
          <a:p>
            <a:r>
              <a:rPr lang="ja-JP" altLang="en-US" smtClean="0"/>
              <a:t>
              </a:t>
            </a:r>
            <a:endParaRPr lang="ja-JP" altLang="en-US"/>
          </a:p>
        </p:txBody>
      </p:sp>
      <p:sp>
        <p:nvSpPr>
          <p:cNvPr id="6" name="Slide Number Placeholder 5"/>
          <p:cNvSpPr>
            <a:spLocks noGrp="1"/>
          </p:cNvSpPr>
          <p:nvPr>
            <p:ph type="sldNum" sz="quarter" idx="12"/>
          </p:nvPr>
        </p:nvSpPr>
        <p:spPr/>
        <p:txBody>
          <a:bodyPr/>
          <a:lstStyle/>
          <a:p>
            <a:fld id="{B1AA4845-A08A-4DF4-8D99-E2E7B6D41C67}" type="slidenum">
              <a:rPr lang="en-US" altLang="ja-JP" smtClean="0"/>
              <a:pPr/>
              <a:t>‹#›</a:t>
            </a:fld>
            <a:endParaRPr lang="en-US" altLang="ja-JP"/>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781191" y="152997"/>
            <a:ext cx="11437904" cy="1901449"/>
          </a:xfrm>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781191" y="2275841"/>
            <a:ext cx="5462016" cy="6177280"/>
          </a:xfrm>
        </p:spPr>
        <p:txBody>
          <a:bodyPr>
            <a:normAutofit/>
          </a:bodyPr>
          <a:lstStyle>
            <a:lvl1pPr>
              <a:spcBef>
                <a:spcPts val="2276"/>
              </a:spcBef>
              <a:defRPr sz="28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4" name="Content Placeholder 3"/>
          <p:cNvSpPr>
            <a:spLocks noGrp="1"/>
          </p:cNvSpPr>
          <p:nvPr>
            <p:ph sz="half" idx="2"/>
          </p:nvPr>
        </p:nvSpPr>
        <p:spPr>
          <a:xfrm>
            <a:off x="6757079" y="2275841"/>
            <a:ext cx="5462016" cy="6177280"/>
          </a:xfrm>
        </p:spPr>
        <p:txBody>
          <a:bodyPr>
            <a:normAutofit/>
          </a:bodyPr>
          <a:lstStyle>
            <a:lvl1pPr>
              <a:spcBef>
                <a:spcPts val="2276"/>
              </a:spcBef>
              <a:defRPr sz="28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5" name="Date Placeholder 4"/>
          <p:cNvSpPr>
            <a:spLocks noGrp="1"/>
          </p:cNvSpPr>
          <p:nvPr>
            <p:ph type="dt" sz="half" idx="10"/>
          </p:nvPr>
        </p:nvSpPr>
        <p:spPr/>
        <p:txBody>
          <a:bodyPr/>
          <a:lstStyle/>
          <a:p>
            <a:fld id="{4FEC97A3-0402-4B58-A665-035860D7522E}" type="datetime1">
              <a:rPr lang="en-US" altLang="ja-JP" smtClean="0"/>
              <a:pPr/>
              <a:t>5/25/2017</a:t>
            </a:fld>
            <a:endParaRPr lang="ja-JP" altLang="en-US"/>
          </a:p>
        </p:txBody>
      </p:sp>
      <p:sp>
        <p:nvSpPr>
          <p:cNvPr id="6" name="Footer Placeholder 5"/>
          <p:cNvSpPr>
            <a:spLocks noGrp="1"/>
          </p:cNvSpPr>
          <p:nvPr>
            <p:ph type="ftr" sz="quarter" idx="11"/>
          </p:nvPr>
        </p:nvSpPr>
        <p:spPr/>
        <p:txBody>
          <a:bodyPr/>
          <a:lstStyle/>
          <a:p>
            <a:r>
              <a:rPr lang="ja-JP" altLang="en-US" smtClean="0"/>
              <a:t>
              </a:t>
            </a:r>
            <a:endParaRPr lang="ja-JP" altLang="en-US"/>
          </a:p>
        </p:txBody>
      </p:sp>
      <p:sp>
        <p:nvSpPr>
          <p:cNvPr id="7" name="Slide Number Placeholder 6"/>
          <p:cNvSpPr>
            <a:spLocks noGrp="1"/>
          </p:cNvSpPr>
          <p:nvPr>
            <p:ph type="sldNum" sz="quarter" idx="12"/>
          </p:nvPr>
        </p:nvSpPr>
        <p:spPr/>
        <p:txBody>
          <a:bodyPr/>
          <a:lstStyle/>
          <a:p>
            <a:fld id="{B1AA4845-A08A-4DF4-8D99-E2E7B6D41C67}" type="slidenum">
              <a:rPr lang="en-US" altLang="ja-JP" smtClean="0"/>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781190" y="152997"/>
            <a:ext cx="11437904" cy="1901449"/>
          </a:xfrm>
        </p:spPr>
        <p:txBody>
          <a:bodyPr/>
          <a:lstStyle>
            <a:lvl1pPr>
              <a:defRPr/>
            </a:lvl1pPr>
          </a:lstStyle>
          <a:p>
            <a:r>
              <a:rPr lang="ja-JP" altLang="en-US" smtClean="0"/>
              <a:t>マスタ タイトルの書式設定</a:t>
            </a:r>
            <a:endParaRPr/>
          </a:p>
        </p:txBody>
      </p:sp>
      <p:sp>
        <p:nvSpPr>
          <p:cNvPr id="3" name="Text Placeholder 2"/>
          <p:cNvSpPr>
            <a:spLocks noGrp="1"/>
          </p:cNvSpPr>
          <p:nvPr>
            <p:ph type="body" idx="1"/>
          </p:nvPr>
        </p:nvSpPr>
        <p:spPr>
          <a:xfrm>
            <a:off x="781190" y="2066808"/>
            <a:ext cx="5462016" cy="1067928"/>
          </a:xfrm>
        </p:spPr>
        <p:txBody>
          <a:bodyPr anchor="b">
            <a:noAutofit/>
          </a:bodyPr>
          <a:lstStyle>
            <a:lvl1pPr marL="0" indent="0" algn="ctr">
              <a:spcBef>
                <a:spcPts val="0"/>
              </a:spcBef>
              <a:buNone/>
              <a:defRPr sz="3400" b="0">
                <a:solidFill>
                  <a:schemeClr val="accent1">
                    <a:lumMod val="60000"/>
                    <a:lumOff val="40000"/>
                  </a:schemeClr>
                </a:solidFill>
              </a:defRPr>
            </a:lvl1pPr>
            <a:lvl2pPr marL="650230" indent="0">
              <a:buNone/>
              <a:defRPr sz="2800" b="1"/>
            </a:lvl2pPr>
            <a:lvl3pPr marL="1300460" indent="0">
              <a:buNone/>
              <a:defRPr sz="2600" b="1"/>
            </a:lvl3pPr>
            <a:lvl4pPr marL="1950690" indent="0">
              <a:buNone/>
              <a:defRPr sz="2300" b="1"/>
            </a:lvl4pPr>
            <a:lvl5pPr marL="2600919" indent="0">
              <a:buNone/>
              <a:defRPr sz="2300" b="1"/>
            </a:lvl5pPr>
            <a:lvl6pPr marL="3251149" indent="0">
              <a:buNone/>
              <a:defRPr sz="2300" b="1"/>
            </a:lvl6pPr>
            <a:lvl7pPr marL="3901379" indent="0">
              <a:buNone/>
              <a:defRPr sz="2300" b="1"/>
            </a:lvl7pPr>
            <a:lvl8pPr marL="4551609" indent="0">
              <a:buNone/>
              <a:defRPr sz="2300" b="1"/>
            </a:lvl8pPr>
            <a:lvl9pPr marL="5201839" indent="0">
              <a:buNone/>
              <a:defRPr sz="2300" b="1"/>
            </a:lvl9pPr>
          </a:lstStyle>
          <a:p>
            <a:pPr lvl="0"/>
            <a:r>
              <a:rPr lang="ja-JP" altLang="en-US" smtClean="0"/>
              <a:t>マスタ テキストの書式設定</a:t>
            </a:r>
          </a:p>
        </p:txBody>
      </p:sp>
      <p:sp>
        <p:nvSpPr>
          <p:cNvPr id="4" name="Content Placeholder 3"/>
          <p:cNvSpPr>
            <a:spLocks noGrp="1"/>
          </p:cNvSpPr>
          <p:nvPr>
            <p:ph sz="half" idx="2"/>
          </p:nvPr>
        </p:nvSpPr>
        <p:spPr>
          <a:xfrm>
            <a:off x="781190" y="3338547"/>
            <a:ext cx="5462016" cy="5114574"/>
          </a:xfrm>
        </p:spPr>
        <p:txBody>
          <a:bodyPr>
            <a:normAutofit/>
          </a:bodyPr>
          <a:lstStyle>
            <a:lvl1pPr>
              <a:spcBef>
                <a:spcPts val="2276"/>
              </a:spcBef>
              <a:defRPr sz="28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5" name="Text Placeholder 4"/>
          <p:cNvSpPr>
            <a:spLocks noGrp="1"/>
          </p:cNvSpPr>
          <p:nvPr>
            <p:ph type="body" sz="quarter" idx="3"/>
          </p:nvPr>
        </p:nvSpPr>
        <p:spPr>
          <a:xfrm>
            <a:off x="6757077" y="2066808"/>
            <a:ext cx="5462016" cy="1067928"/>
          </a:xfrm>
        </p:spPr>
        <p:txBody>
          <a:bodyPr anchor="b">
            <a:noAutofit/>
          </a:bodyPr>
          <a:lstStyle>
            <a:lvl1pPr marL="0" indent="0" algn="ctr">
              <a:spcBef>
                <a:spcPts val="0"/>
              </a:spcBef>
              <a:buNone/>
              <a:defRPr sz="3400" b="0">
                <a:solidFill>
                  <a:schemeClr val="accent1">
                    <a:lumMod val="60000"/>
                    <a:lumOff val="40000"/>
                  </a:schemeClr>
                </a:solidFill>
              </a:defRPr>
            </a:lvl1pPr>
            <a:lvl2pPr marL="650230" indent="0">
              <a:buNone/>
              <a:defRPr sz="2800" b="1"/>
            </a:lvl2pPr>
            <a:lvl3pPr marL="1300460" indent="0">
              <a:buNone/>
              <a:defRPr sz="2600" b="1"/>
            </a:lvl3pPr>
            <a:lvl4pPr marL="1950690" indent="0">
              <a:buNone/>
              <a:defRPr sz="2300" b="1"/>
            </a:lvl4pPr>
            <a:lvl5pPr marL="2600919" indent="0">
              <a:buNone/>
              <a:defRPr sz="2300" b="1"/>
            </a:lvl5pPr>
            <a:lvl6pPr marL="3251149" indent="0">
              <a:buNone/>
              <a:defRPr sz="2300" b="1"/>
            </a:lvl6pPr>
            <a:lvl7pPr marL="3901379" indent="0">
              <a:buNone/>
              <a:defRPr sz="2300" b="1"/>
            </a:lvl7pPr>
            <a:lvl8pPr marL="4551609" indent="0">
              <a:buNone/>
              <a:defRPr sz="2300" b="1"/>
            </a:lvl8pPr>
            <a:lvl9pPr marL="5201839" indent="0">
              <a:buNone/>
              <a:defRPr sz="2300" b="1"/>
            </a:lvl9pPr>
          </a:lstStyle>
          <a:p>
            <a:pPr lvl="0"/>
            <a:r>
              <a:rPr lang="ja-JP" altLang="en-US" smtClean="0"/>
              <a:t>マスタ テキストの書式設定</a:t>
            </a:r>
          </a:p>
        </p:txBody>
      </p:sp>
      <p:sp>
        <p:nvSpPr>
          <p:cNvPr id="6" name="Content Placeholder 5"/>
          <p:cNvSpPr>
            <a:spLocks noGrp="1"/>
          </p:cNvSpPr>
          <p:nvPr>
            <p:ph sz="quarter" idx="4"/>
          </p:nvPr>
        </p:nvSpPr>
        <p:spPr>
          <a:xfrm>
            <a:off x="6757077" y="3338547"/>
            <a:ext cx="5462016" cy="5114574"/>
          </a:xfrm>
        </p:spPr>
        <p:txBody>
          <a:bodyPr>
            <a:normAutofit/>
          </a:bodyPr>
          <a:lstStyle>
            <a:lvl1pPr>
              <a:spcBef>
                <a:spcPts val="2276"/>
              </a:spcBef>
              <a:defRPr sz="28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7" name="Date Placeholder 6"/>
          <p:cNvSpPr>
            <a:spLocks noGrp="1"/>
          </p:cNvSpPr>
          <p:nvPr>
            <p:ph type="dt" sz="half" idx="10"/>
          </p:nvPr>
        </p:nvSpPr>
        <p:spPr/>
        <p:txBody>
          <a:bodyPr/>
          <a:lstStyle/>
          <a:p>
            <a:fld id="{D9C53D08-C0EB-408C-86D6-102835CA6E3C}" type="datetime1">
              <a:rPr lang="en-US" altLang="ja-JP" smtClean="0"/>
              <a:pPr/>
              <a:t>5/25/2017</a:t>
            </a:fld>
            <a:endParaRPr lang="ja-JP" altLang="en-US"/>
          </a:p>
        </p:txBody>
      </p:sp>
      <p:sp>
        <p:nvSpPr>
          <p:cNvPr id="8" name="Footer Placeholder 7"/>
          <p:cNvSpPr>
            <a:spLocks noGrp="1"/>
          </p:cNvSpPr>
          <p:nvPr>
            <p:ph type="ftr" sz="quarter" idx="11"/>
          </p:nvPr>
        </p:nvSpPr>
        <p:spPr/>
        <p:txBody>
          <a:bodyPr/>
          <a:lstStyle/>
          <a:p>
            <a:r>
              <a:rPr lang="ja-JP" altLang="en-US" smtClean="0"/>
              <a:t>
              </a:t>
            </a:r>
            <a:endParaRPr lang="ja-JP" altLang="en-US"/>
          </a:p>
        </p:txBody>
      </p:sp>
      <p:sp>
        <p:nvSpPr>
          <p:cNvPr id="9" name="Slide Number Placeholder 8"/>
          <p:cNvSpPr>
            <a:spLocks noGrp="1"/>
          </p:cNvSpPr>
          <p:nvPr>
            <p:ph type="sldNum" sz="quarter" idx="12"/>
          </p:nvPr>
        </p:nvSpPr>
        <p:spPr/>
        <p:txBody>
          <a:bodyPr/>
          <a:lstStyle/>
          <a:p>
            <a:fld id="{B1AA4845-A08A-4DF4-8D99-E2E7B6D41C67}" type="slidenum">
              <a:rPr lang="en-US" altLang="ja-JP" smtClean="0"/>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Date Placeholder 2"/>
          <p:cNvSpPr>
            <a:spLocks noGrp="1"/>
          </p:cNvSpPr>
          <p:nvPr>
            <p:ph type="dt" sz="half" idx="10"/>
          </p:nvPr>
        </p:nvSpPr>
        <p:spPr/>
        <p:txBody>
          <a:bodyPr/>
          <a:lstStyle/>
          <a:p>
            <a:fld id="{DF812101-9BBC-4A60-8F1F-4F20DA7BA8C6}" type="datetime1">
              <a:rPr lang="en-US" altLang="ja-JP" smtClean="0"/>
              <a:pPr/>
              <a:t>5/25/2017</a:t>
            </a:fld>
            <a:endParaRPr lang="ja-JP" altLang="en-US"/>
          </a:p>
        </p:txBody>
      </p:sp>
      <p:sp>
        <p:nvSpPr>
          <p:cNvPr id="4" name="Footer Placeholder 3"/>
          <p:cNvSpPr>
            <a:spLocks noGrp="1"/>
          </p:cNvSpPr>
          <p:nvPr>
            <p:ph type="ftr" sz="quarter" idx="11"/>
          </p:nvPr>
        </p:nvSpPr>
        <p:spPr/>
        <p:txBody>
          <a:bodyPr/>
          <a:lstStyle/>
          <a:p>
            <a:r>
              <a:rPr lang="ja-JP" altLang="en-US" smtClean="0"/>
              <a:t>
              </a:t>
            </a:r>
            <a:endParaRPr lang="ja-JP" altLang="en-US"/>
          </a:p>
        </p:txBody>
      </p:sp>
      <p:sp>
        <p:nvSpPr>
          <p:cNvPr id="5" name="Slide Number Placeholder 4"/>
          <p:cNvSpPr>
            <a:spLocks noGrp="1"/>
          </p:cNvSpPr>
          <p:nvPr>
            <p:ph type="sldNum" sz="quarter" idx="12"/>
          </p:nvPr>
        </p:nvSpPr>
        <p:spPr/>
        <p:txBody>
          <a:bodyPr/>
          <a:lstStyle/>
          <a:p>
            <a:fld id="{B1AA4845-A08A-4DF4-8D99-E2E7B6D41C67}" type="slidenum">
              <a:rPr lang="en-US" altLang="ja-JP" smtClean="0"/>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A8D3C881-62B4-CA40-8271-785133CCC9AC}" type="datetime1">
              <a:rPr lang="ja-JP" altLang="en-US" smtClean="0"/>
              <a:pPr>
                <a:defRPr/>
              </a:pPr>
              <a:t>2017/5/25</a:t>
            </a:fld>
            <a:endParaRPr lang="ja-JP" altLang="en-US"/>
          </a:p>
        </p:txBody>
      </p:sp>
      <p:sp>
        <p:nvSpPr>
          <p:cNvPr id="3" name="Footer Placeholder 2"/>
          <p:cNvSpPr>
            <a:spLocks noGrp="1"/>
          </p:cNvSpPr>
          <p:nvPr>
            <p:ph type="ftr" sz="quarter" idx="11"/>
          </p:nvPr>
        </p:nvSpPr>
        <p:spPr/>
        <p:txBody>
          <a:bodyPr/>
          <a:lstStyle/>
          <a:p>
            <a:pPr>
              <a:defRPr/>
            </a:pPr>
            <a:endParaRPr lang="ja-JP" altLang="en-US"/>
          </a:p>
        </p:txBody>
      </p:sp>
      <p:sp>
        <p:nvSpPr>
          <p:cNvPr id="4" name="Slide Number Placeholder 3"/>
          <p:cNvSpPr>
            <a:spLocks noGrp="1"/>
          </p:cNvSpPr>
          <p:nvPr>
            <p:ph type="sldNum" sz="quarter" idx="12"/>
          </p:nvPr>
        </p:nvSpPr>
        <p:spPr/>
        <p:txBody>
          <a:bodyPr/>
          <a:lstStyle/>
          <a:p>
            <a:pPr>
              <a:defRPr/>
            </a:pPr>
            <a:fld id="{A424C4E8-CCA6-ED48-AE42-81D2C2AFA372}" type="slidenum">
              <a:rPr lang="ja-JP" altLang="en-US" smtClean="0"/>
              <a:pPr>
                <a:defRPr/>
              </a:pPr>
              <a:t>‹#›</a:t>
            </a:fld>
            <a:endParaRPr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758612" y="870218"/>
            <a:ext cx="5462016" cy="1652693"/>
          </a:xfrm>
        </p:spPr>
        <p:txBody>
          <a:bodyPr anchor="b"/>
          <a:lstStyle>
            <a:lvl1pPr algn="ctr">
              <a:defRPr sz="5100" b="0"/>
            </a:lvl1pPr>
          </a:lstStyle>
          <a:p>
            <a:r>
              <a:rPr lang="ja-JP" altLang="en-US" smtClean="0"/>
              <a:t>マスタ タイトルの書式設定</a:t>
            </a:r>
            <a:endParaRPr/>
          </a:p>
        </p:txBody>
      </p:sp>
      <p:sp>
        <p:nvSpPr>
          <p:cNvPr id="3" name="Content Placeholder 2"/>
          <p:cNvSpPr>
            <a:spLocks noGrp="1"/>
          </p:cNvSpPr>
          <p:nvPr>
            <p:ph idx="1"/>
          </p:nvPr>
        </p:nvSpPr>
        <p:spPr>
          <a:xfrm>
            <a:off x="6745350" y="523804"/>
            <a:ext cx="5462016" cy="7929316"/>
          </a:xfrm>
        </p:spPr>
        <p:txBody>
          <a:bodyPr>
            <a:normAutofit/>
          </a:bodyPr>
          <a:lstStyle>
            <a:lvl1pPr>
              <a:spcBef>
                <a:spcPts val="2844"/>
              </a:spcBef>
              <a:defRPr sz="3100"/>
            </a:lvl1pPr>
            <a:lvl2pPr>
              <a:defRPr sz="2800"/>
            </a:lvl2pPr>
            <a:lvl3pPr>
              <a:defRPr sz="2600"/>
            </a:lvl3pPr>
            <a:lvl4pPr>
              <a:defRPr sz="2600"/>
            </a:lvl4pPr>
            <a:lvl5pPr>
              <a:defRPr sz="2600"/>
            </a:lvl5pPr>
            <a:lvl6pPr>
              <a:defRPr sz="2800"/>
            </a:lvl6pPr>
            <a:lvl7pPr>
              <a:defRPr sz="2800"/>
            </a:lvl7pPr>
            <a:lvl8pPr>
              <a:defRPr sz="2800"/>
            </a:lvl8pPr>
            <a:lvl9pPr>
              <a:defRPr sz="2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4" name="Text Placeholder 3"/>
          <p:cNvSpPr>
            <a:spLocks noGrp="1"/>
          </p:cNvSpPr>
          <p:nvPr>
            <p:ph type="body" sz="half" idx="2"/>
          </p:nvPr>
        </p:nvSpPr>
        <p:spPr>
          <a:xfrm>
            <a:off x="758612" y="2542728"/>
            <a:ext cx="5462016" cy="5290883"/>
          </a:xfrm>
        </p:spPr>
        <p:txBody>
          <a:bodyPr>
            <a:normAutofit/>
          </a:bodyPr>
          <a:lstStyle>
            <a:lvl1pPr marL="0" indent="0" algn="ctr">
              <a:buNone/>
              <a:defRPr sz="2600"/>
            </a:lvl1pPr>
            <a:lvl2pPr marL="650230" indent="0">
              <a:buNone/>
              <a:defRPr sz="1700"/>
            </a:lvl2pPr>
            <a:lvl3pPr marL="1300460" indent="0">
              <a:buNone/>
              <a:defRPr sz="1400"/>
            </a:lvl3pPr>
            <a:lvl4pPr marL="1950690" indent="0">
              <a:buNone/>
              <a:defRPr sz="1300"/>
            </a:lvl4pPr>
            <a:lvl5pPr marL="2600919" indent="0">
              <a:buNone/>
              <a:defRPr sz="1300"/>
            </a:lvl5pPr>
            <a:lvl6pPr marL="3251149" indent="0">
              <a:buNone/>
              <a:defRPr sz="1300"/>
            </a:lvl6pPr>
            <a:lvl7pPr marL="3901379" indent="0">
              <a:buNone/>
              <a:defRPr sz="1300"/>
            </a:lvl7pPr>
            <a:lvl8pPr marL="4551609" indent="0">
              <a:buNone/>
              <a:defRPr sz="1300"/>
            </a:lvl8pPr>
            <a:lvl9pPr marL="5201839" indent="0">
              <a:buNone/>
              <a:defRPr sz="1300"/>
            </a:lvl9pPr>
          </a:lstStyle>
          <a:p>
            <a:pPr lvl="0"/>
            <a:r>
              <a:rPr lang="ja-JP" altLang="en-US" smtClean="0"/>
              <a:t>マスタ テキストの書式設定</a:t>
            </a:r>
          </a:p>
        </p:txBody>
      </p:sp>
      <p:sp>
        <p:nvSpPr>
          <p:cNvPr id="5" name="Date Placeholder 4"/>
          <p:cNvSpPr>
            <a:spLocks noGrp="1"/>
          </p:cNvSpPr>
          <p:nvPr>
            <p:ph type="dt" sz="half" idx="10"/>
          </p:nvPr>
        </p:nvSpPr>
        <p:spPr/>
        <p:txBody>
          <a:bodyPr/>
          <a:lstStyle/>
          <a:p>
            <a:fld id="{11FB6743-50FD-4EFD-9D28-A5A30E388563}" type="datetime1">
              <a:rPr lang="en-US" altLang="ja-JP" smtClean="0"/>
              <a:pPr/>
              <a:t>5/25/2017</a:t>
            </a:fld>
            <a:endParaRPr lang="ja-JP" altLang="en-US"/>
          </a:p>
        </p:txBody>
      </p:sp>
      <p:sp>
        <p:nvSpPr>
          <p:cNvPr id="6" name="Footer Placeholder 5"/>
          <p:cNvSpPr>
            <a:spLocks noGrp="1"/>
          </p:cNvSpPr>
          <p:nvPr>
            <p:ph type="ftr" sz="quarter" idx="11"/>
          </p:nvPr>
        </p:nvSpPr>
        <p:spPr/>
        <p:txBody>
          <a:bodyPr/>
          <a:lstStyle/>
          <a:p>
            <a:r>
              <a:rPr lang="ja-JP" altLang="en-US" smtClean="0"/>
              <a:t>
              </a:t>
            </a:r>
            <a:endParaRPr lang="ja-JP" altLang="en-US"/>
          </a:p>
        </p:txBody>
      </p:sp>
      <p:sp>
        <p:nvSpPr>
          <p:cNvPr id="7" name="Slide Number Placeholder 6"/>
          <p:cNvSpPr>
            <a:spLocks noGrp="1"/>
          </p:cNvSpPr>
          <p:nvPr>
            <p:ph type="sldNum" sz="quarter" idx="12"/>
          </p:nvPr>
        </p:nvSpPr>
        <p:spPr/>
        <p:txBody>
          <a:bodyPr/>
          <a:lstStyle/>
          <a:p>
            <a:fld id="{B1AA4845-A08A-4DF4-8D99-E2E7B6D41C67}" type="slidenum">
              <a:rPr lang="en-US" altLang="ja-JP" smtClean="0"/>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81191" y="152997"/>
            <a:ext cx="11437904" cy="1901449"/>
          </a:xfrm>
          <a:prstGeom prst="rect">
            <a:avLst/>
          </a:prstGeom>
        </p:spPr>
        <p:txBody>
          <a:bodyPr vert="horz" lIns="130046" tIns="65023" rIns="130046" bIns="65023" rtlCol="0" anchor="b" anchorCtr="0">
            <a:noAutofit/>
          </a:bodyPr>
          <a:lstStyle/>
          <a:p>
            <a:r>
              <a:rPr lang="ja-JP" altLang="en-US" smtClean="0"/>
              <a:t>マスタ タイトルの書式設定</a:t>
            </a:r>
            <a:endParaRPr/>
          </a:p>
        </p:txBody>
      </p:sp>
      <p:sp>
        <p:nvSpPr>
          <p:cNvPr id="3" name="Text Placeholder 2"/>
          <p:cNvSpPr>
            <a:spLocks noGrp="1"/>
          </p:cNvSpPr>
          <p:nvPr>
            <p:ph type="body" idx="1"/>
          </p:nvPr>
        </p:nvSpPr>
        <p:spPr>
          <a:xfrm>
            <a:off x="781191" y="2275841"/>
            <a:ext cx="11437904" cy="6177280"/>
          </a:xfrm>
          <a:prstGeom prst="rect">
            <a:avLst/>
          </a:prstGeom>
        </p:spPr>
        <p:txBody>
          <a:bodyPr vert="horz" lIns="130046" tIns="65023" rIns="130046" bIns="65023" rtlCol="0">
            <a:normAutofit/>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4" name="Date Placeholder 3"/>
          <p:cNvSpPr>
            <a:spLocks noGrp="1"/>
          </p:cNvSpPr>
          <p:nvPr>
            <p:ph type="dt" sz="half" idx="2"/>
          </p:nvPr>
        </p:nvSpPr>
        <p:spPr>
          <a:xfrm>
            <a:off x="8006877" y="8925395"/>
            <a:ext cx="3034453" cy="519289"/>
          </a:xfrm>
          <a:prstGeom prst="rect">
            <a:avLst/>
          </a:prstGeom>
        </p:spPr>
        <p:txBody>
          <a:bodyPr vert="horz" lIns="130046" tIns="65023" rIns="130046" bIns="65023" rtlCol="0" anchor="ctr"/>
          <a:lstStyle>
            <a:lvl1pPr algn="r">
              <a:defRPr sz="1700">
                <a:solidFill>
                  <a:schemeClr val="bg1"/>
                </a:solidFill>
              </a:defRPr>
            </a:lvl1pPr>
          </a:lstStyle>
          <a:p>
            <a:fld id="{7602687E-2412-4711-B583-5ADEA1951FF9}" type="datetime1">
              <a:rPr lang="en-US" altLang="ja-JP" smtClean="0"/>
              <a:pPr/>
              <a:t>5/25/2017</a:t>
            </a:fld>
            <a:endParaRPr lang="ja-JP" altLang="en-US"/>
          </a:p>
        </p:txBody>
      </p:sp>
      <p:sp>
        <p:nvSpPr>
          <p:cNvPr id="5" name="Footer Placeholder 4"/>
          <p:cNvSpPr>
            <a:spLocks noGrp="1"/>
          </p:cNvSpPr>
          <p:nvPr>
            <p:ph type="ftr" sz="quarter" idx="3"/>
          </p:nvPr>
        </p:nvSpPr>
        <p:spPr>
          <a:xfrm>
            <a:off x="376119" y="8925395"/>
            <a:ext cx="6884894" cy="519289"/>
          </a:xfrm>
          <a:prstGeom prst="rect">
            <a:avLst/>
          </a:prstGeom>
        </p:spPr>
        <p:txBody>
          <a:bodyPr vert="horz" lIns="130046" tIns="65023" rIns="130046" bIns="65023" rtlCol="0" anchor="ctr"/>
          <a:lstStyle>
            <a:lvl1pPr algn="l">
              <a:defRPr sz="1700">
                <a:solidFill>
                  <a:schemeClr val="bg1"/>
                </a:solidFill>
              </a:defRPr>
            </a:lvl1pPr>
          </a:lstStyle>
          <a:p>
            <a:r>
              <a:rPr lang="ja-JP" altLang="en-US" smtClean="0"/>
              <a:t>
              </a:t>
            </a:r>
            <a:endParaRPr lang="ja-JP" altLang="en-US"/>
          </a:p>
        </p:txBody>
      </p:sp>
      <p:sp>
        <p:nvSpPr>
          <p:cNvPr id="6" name="Slide Number Placeholder 5"/>
          <p:cNvSpPr>
            <a:spLocks noGrp="1"/>
          </p:cNvSpPr>
          <p:nvPr>
            <p:ph type="sldNum" sz="quarter" idx="4"/>
          </p:nvPr>
        </p:nvSpPr>
        <p:spPr>
          <a:xfrm>
            <a:off x="11232578" y="8925395"/>
            <a:ext cx="1408853" cy="519289"/>
          </a:xfrm>
          <a:prstGeom prst="rect">
            <a:avLst/>
          </a:prstGeom>
        </p:spPr>
        <p:txBody>
          <a:bodyPr vert="horz" lIns="130046" tIns="65023" rIns="130046" bIns="65023" rtlCol="0" anchor="ctr"/>
          <a:lstStyle>
            <a:lvl1pPr algn="r">
              <a:defRPr sz="5100">
                <a:solidFill>
                  <a:schemeClr val="bg1"/>
                </a:solidFill>
              </a:defRPr>
            </a:lvl1pPr>
          </a:lstStyle>
          <a:p>
            <a:fld id="{B1AA4845-A08A-4DF4-8D99-E2E7B6D41C67}" type="slidenum">
              <a:rPr lang="en-US" altLang="ja-JP" smtClean="0"/>
              <a:pPr/>
              <a:t>‹#›</a:t>
            </a:fld>
            <a:endParaRPr lang="en-US" altLang="ja-JP"/>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1" r:id="rId14"/>
    <p:sldLayoutId id="2147483803" r:id="rId15"/>
    <p:sldLayoutId id="2147483804" r:id="rId16"/>
  </p:sldLayoutIdLst>
  <p:txStyles>
    <p:titleStyle>
      <a:lvl1pPr algn="ctr" defTabSz="1300460" rtl="0" eaLnBrk="1" latinLnBrk="0" hangingPunct="1">
        <a:spcBef>
          <a:spcPct val="0"/>
        </a:spcBef>
        <a:buNone/>
        <a:defRPr kumimoji="1" sz="6500" kern="1200">
          <a:solidFill>
            <a:schemeClr val="accent1"/>
          </a:solidFill>
          <a:latin typeface="+mj-lt"/>
          <a:ea typeface="+mj-ea"/>
          <a:cs typeface="+mj-cs"/>
        </a:defRPr>
      </a:lvl1pPr>
    </p:titleStyle>
    <p:bodyStyle>
      <a:lvl1pPr marL="496703" indent="-496703" algn="l" defTabSz="1300460" rtl="0" eaLnBrk="1" latinLnBrk="0" hangingPunct="1">
        <a:spcBef>
          <a:spcPts val="2844"/>
        </a:spcBef>
        <a:buClr>
          <a:schemeClr val="accent1">
            <a:lumMod val="60000"/>
            <a:lumOff val="40000"/>
          </a:schemeClr>
        </a:buClr>
        <a:buSzPct val="110000"/>
        <a:buFont typeface="Wingdings 2" pitchFamily="18" charset="2"/>
        <a:buChar char=""/>
        <a:defRPr kumimoji="1" sz="3400" kern="1200">
          <a:solidFill>
            <a:schemeClr val="tx1">
              <a:lumMod val="65000"/>
              <a:lumOff val="35000"/>
            </a:schemeClr>
          </a:solidFill>
          <a:latin typeface="+mn-lt"/>
          <a:ea typeface="+mn-ea"/>
          <a:cs typeface="+mn-cs"/>
        </a:defRPr>
      </a:lvl1pPr>
      <a:lvl2pPr marL="975345" indent="-478641" algn="l" defTabSz="1300460" rtl="0" eaLnBrk="1" latinLnBrk="0" hangingPunct="1">
        <a:spcBef>
          <a:spcPts val="853"/>
        </a:spcBef>
        <a:buClr>
          <a:schemeClr val="accent1">
            <a:lumMod val="75000"/>
          </a:schemeClr>
        </a:buClr>
        <a:buSzPct val="110000"/>
        <a:buFont typeface="Wingdings 2" pitchFamily="18" charset="2"/>
        <a:buChar char=""/>
        <a:defRPr kumimoji="1" sz="3100" kern="1200">
          <a:solidFill>
            <a:schemeClr val="tx1">
              <a:lumMod val="65000"/>
              <a:lumOff val="35000"/>
            </a:schemeClr>
          </a:solidFill>
          <a:latin typeface="+mn-lt"/>
          <a:ea typeface="+mn-ea"/>
          <a:cs typeface="+mn-cs"/>
        </a:defRPr>
      </a:lvl2pPr>
      <a:lvl3pPr marL="1377223" indent="-401878" algn="l" defTabSz="1300460" rtl="0" eaLnBrk="1" latinLnBrk="0" hangingPunct="1">
        <a:spcBef>
          <a:spcPts val="853"/>
        </a:spcBef>
        <a:buClr>
          <a:schemeClr val="accent1">
            <a:lumMod val="60000"/>
            <a:lumOff val="40000"/>
          </a:schemeClr>
        </a:buClr>
        <a:buSzPct val="110000"/>
        <a:buFont typeface="Wingdings 2" pitchFamily="18" charset="2"/>
        <a:buChar char=""/>
        <a:defRPr kumimoji="1" sz="2800" kern="1200">
          <a:solidFill>
            <a:schemeClr val="tx1">
              <a:lumMod val="65000"/>
              <a:lumOff val="35000"/>
            </a:schemeClr>
          </a:solidFill>
          <a:latin typeface="+mn-lt"/>
          <a:ea typeface="+mn-ea"/>
          <a:cs typeface="+mn-cs"/>
        </a:defRPr>
      </a:lvl3pPr>
      <a:lvl4pPr marL="1797163" indent="-419940" algn="l" defTabSz="1300460" rtl="0" eaLnBrk="1" latinLnBrk="0" hangingPunct="1">
        <a:spcBef>
          <a:spcPts val="853"/>
        </a:spcBef>
        <a:buClr>
          <a:schemeClr val="accent1">
            <a:lumMod val="75000"/>
          </a:schemeClr>
        </a:buClr>
        <a:buSzPct val="110000"/>
        <a:buFont typeface="Wingdings 2" pitchFamily="18" charset="2"/>
        <a:buChar char=""/>
        <a:defRPr kumimoji="1" sz="2600" kern="1200">
          <a:solidFill>
            <a:schemeClr val="tx1">
              <a:lumMod val="65000"/>
              <a:lumOff val="35000"/>
            </a:schemeClr>
          </a:solidFill>
          <a:latin typeface="+mn-lt"/>
          <a:ea typeface="+mn-ea"/>
          <a:cs typeface="+mn-cs"/>
        </a:defRPr>
      </a:lvl4pPr>
      <a:lvl5pPr marL="2199041" indent="-401878" algn="l" defTabSz="1300460" rtl="0" eaLnBrk="1" latinLnBrk="0" hangingPunct="1">
        <a:spcBef>
          <a:spcPts val="853"/>
        </a:spcBef>
        <a:buClr>
          <a:schemeClr val="accent1">
            <a:lumMod val="60000"/>
            <a:lumOff val="40000"/>
          </a:schemeClr>
        </a:buClr>
        <a:buSzPct val="110000"/>
        <a:buFont typeface="Wingdings 2" pitchFamily="18" charset="2"/>
        <a:buChar char=""/>
        <a:defRPr kumimoji="1" sz="2600" kern="1200">
          <a:solidFill>
            <a:schemeClr val="tx1">
              <a:lumMod val="65000"/>
              <a:lumOff val="35000"/>
            </a:schemeClr>
          </a:solidFill>
          <a:latin typeface="+mn-lt"/>
          <a:ea typeface="+mn-ea"/>
          <a:cs typeface="+mn-cs"/>
        </a:defRPr>
      </a:lvl5pPr>
      <a:lvl6pPr marL="3576264" indent="-325115" algn="l" defTabSz="1300460" rtl="0" eaLnBrk="1" latinLnBrk="0" hangingPunct="1">
        <a:spcBef>
          <a:spcPct val="20000"/>
        </a:spcBef>
        <a:buFont typeface="Arial" pitchFamily="34" charset="0"/>
        <a:buChar char="•"/>
        <a:defRPr kumimoji="1" sz="2800" kern="1200">
          <a:solidFill>
            <a:schemeClr val="tx1"/>
          </a:solidFill>
          <a:latin typeface="+mn-lt"/>
          <a:ea typeface="+mn-ea"/>
          <a:cs typeface="+mn-cs"/>
        </a:defRPr>
      </a:lvl6pPr>
      <a:lvl7pPr marL="4226494" indent="-325115" algn="l" defTabSz="1300460" rtl="0" eaLnBrk="1" latinLnBrk="0" hangingPunct="1">
        <a:spcBef>
          <a:spcPct val="20000"/>
        </a:spcBef>
        <a:buFont typeface="Arial" pitchFamily="34" charset="0"/>
        <a:buChar char="•"/>
        <a:defRPr kumimoji="1" sz="2800" kern="1200">
          <a:solidFill>
            <a:schemeClr val="tx1"/>
          </a:solidFill>
          <a:latin typeface="+mn-lt"/>
          <a:ea typeface="+mn-ea"/>
          <a:cs typeface="+mn-cs"/>
        </a:defRPr>
      </a:lvl7pPr>
      <a:lvl8pPr marL="4876724" indent="-325115" algn="l" defTabSz="1300460" rtl="0" eaLnBrk="1" latinLnBrk="0" hangingPunct="1">
        <a:spcBef>
          <a:spcPct val="20000"/>
        </a:spcBef>
        <a:buFont typeface="Arial" pitchFamily="34" charset="0"/>
        <a:buChar char="•"/>
        <a:defRPr kumimoji="1" sz="2800" kern="1200">
          <a:solidFill>
            <a:schemeClr val="tx1"/>
          </a:solidFill>
          <a:latin typeface="+mn-lt"/>
          <a:ea typeface="+mn-ea"/>
          <a:cs typeface="+mn-cs"/>
        </a:defRPr>
      </a:lvl8pPr>
      <a:lvl9pPr marL="5526954" indent="-325115" algn="l" defTabSz="1300460" rtl="0" eaLnBrk="1" latinLnBrk="0" hangingPunct="1">
        <a:spcBef>
          <a:spcPct val="20000"/>
        </a:spcBef>
        <a:buFont typeface="Arial" pitchFamily="34" charset="0"/>
        <a:buChar char="•"/>
        <a:defRPr kumimoji="1" sz="2800" kern="1200">
          <a:solidFill>
            <a:schemeClr val="tx1"/>
          </a:solidFill>
          <a:latin typeface="+mn-lt"/>
          <a:ea typeface="+mn-ea"/>
          <a:cs typeface="+mn-cs"/>
        </a:defRPr>
      </a:lvl9pPr>
    </p:bodyStyle>
    <p:otherStyle>
      <a:defPPr>
        <a:defRPr/>
      </a:defPPr>
      <a:lvl1pPr marL="0" algn="l" defTabSz="1300460" rtl="0" eaLnBrk="1" latinLnBrk="0" hangingPunct="1">
        <a:defRPr kumimoji="1" sz="2600" kern="1200">
          <a:solidFill>
            <a:schemeClr val="tx1"/>
          </a:solidFill>
          <a:latin typeface="+mn-lt"/>
          <a:ea typeface="+mn-ea"/>
          <a:cs typeface="+mn-cs"/>
        </a:defRPr>
      </a:lvl1pPr>
      <a:lvl2pPr marL="650230" algn="l" defTabSz="1300460" rtl="0" eaLnBrk="1" latinLnBrk="0" hangingPunct="1">
        <a:defRPr kumimoji="1" sz="2600" kern="1200">
          <a:solidFill>
            <a:schemeClr val="tx1"/>
          </a:solidFill>
          <a:latin typeface="+mn-lt"/>
          <a:ea typeface="+mn-ea"/>
          <a:cs typeface="+mn-cs"/>
        </a:defRPr>
      </a:lvl2pPr>
      <a:lvl3pPr marL="1300460" algn="l" defTabSz="1300460" rtl="0" eaLnBrk="1" latinLnBrk="0" hangingPunct="1">
        <a:defRPr kumimoji="1" sz="2600" kern="1200">
          <a:solidFill>
            <a:schemeClr val="tx1"/>
          </a:solidFill>
          <a:latin typeface="+mn-lt"/>
          <a:ea typeface="+mn-ea"/>
          <a:cs typeface="+mn-cs"/>
        </a:defRPr>
      </a:lvl3pPr>
      <a:lvl4pPr marL="1950690" algn="l" defTabSz="1300460" rtl="0" eaLnBrk="1" latinLnBrk="0" hangingPunct="1">
        <a:defRPr kumimoji="1" sz="2600" kern="1200">
          <a:solidFill>
            <a:schemeClr val="tx1"/>
          </a:solidFill>
          <a:latin typeface="+mn-lt"/>
          <a:ea typeface="+mn-ea"/>
          <a:cs typeface="+mn-cs"/>
        </a:defRPr>
      </a:lvl4pPr>
      <a:lvl5pPr marL="2600919" algn="l" defTabSz="1300460" rtl="0" eaLnBrk="1" latinLnBrk="0" hangingPunct="1">
        <a:defRPr kumimoji="1" sz="2600" kern="1200">
          <a:solidFill>
            <a:schemeClr val="tx1"/>
          </a:solidFill>
          <a:latin typeface="+mn-lt"/>
          <a:ea typeface="+mn-ea"/>
          <a:cs typeface="+mn-cs"/>
        </a:defRPr>
      </a:lvl5pPr>
      <a:lvl6pPr marL="3251149" algn="l" defTabSz="1300460" rtl="0" eaLnBrk="1" latinLnBrk="0" hangingPunct="1">
        <a:defRPr kumimoji="1" sz="2600" kern="1200">
          <a:solidFill>
            <a:schemeClr val="tx1"/>
          </a:solidFill>
          <a:latin typeface="+mn-lt"/>
          <a:ea typeface="+mn-ea"/>
          <a:cs typeface="+mn-cs"/>
        </a:defRPr>
      </a:lvl6pPr>
      <a:lvl7pPr marL="3901379" algn="l" defTabSz="1300460" rtl="0" eaLnBrk="1" latinLnBrk="0" hangingPunct="1">
        <a:defRPr kumimoji="1" sz="2600" kern="1200">
          <a:solidFill>
            <a:schemeClr val="tx1"/>
          </a:solidFill>
          <a:latin typeface="+mn-lt"/>
          <a:ea typeface="+mn-ea"/>
          <a:cs typeface="+mn-cs"/>
        </a:defRPr>
      </a:lvl7pPr>
      <a:lvl8pPr marL="4551609" algn="l" defTabSz="1300460" rtl="0" eaLnBrk="1" latinLnBrk="0" hangingPunct="1">
        <a:defRPr kumimoji="1" sz="2600" kern="1200">
          <a:solidFill>
            <a:schemeClr val="tx1"/>
          </a:solidFill>
          <a:latin typeface="+mn-lt"/>
          <a:ea typeface="+mn-ea"/>
          <a:cs typeface="+mn-cs"/>
        </a:defRPr>
      </a:lvl8pPr>
      <a:lvl9pPr marL="5201839" algn="l" defTabSz="1300460" rtl="0" eaLnBrk="1" latinLnBrk="0" hangingPunct="1">
        <a:defRPr kumimoji="1"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png"/><Relationship Id="rId7"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choruru.jp/" TargetMode="External"/><Relationship Id="rId5" Type="http://schemas.openxmlformats.org/officeDocument/2006/relationships/image" Target="../media/image29.png"/><Relationship Id="rId4" Type="http://schemas.openxmlformats.org/officeDocument/2006/relationships/chart" Target="../charts/chart1.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jpeg"/></Relationships>
</file>

<file path=ppt/slides/_rels/slide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52.gi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image" Target="../media/image55.png"/><Relationship Id="rId4" Type="http://schemas.openxmlformats.org/officeDocument/2006/relationships/image" Target="../media/image54.jpeg"/></Relationships>
</file>

<file path=ppt/slides/_rels/slide34.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slideLayout" Target="../slideLayouts/slideLayout14.xml"/><Relationship Id="rId7" Type="http://schemas.openxmlformats.org/officeDocument/2006/relationships/image" Target="../media/image60.jpeg"/><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58.png"/><Relationship Id="rId5" Type="http://schemas.openxmlformats.org/officeDocument/2006/relationships/oleObject" Target="../embeddings/oleObject3.bin"/><Relationship Id="rId10" Type="http://schemas.openxmlformats.org/officeDocument/2006/relationships/image" Target="../media/image59.png"/><Relationship Id="rId4" Type="http://schemas.openxmlformats.org/officeDocument/2006/relationships/notesSlide" Target="../notesSlides/notesSlide24.xml"/><Relationship Id="rId9" Type="http://schemas.openxmlformats.org/officeDocument/2006/relationships/oleObject" Target="../embeddings/oleObject4.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41.png"/></Relationships>
</file>

<file path=ppt/slides/_rels/slide3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gif"/><Relationship Id="rId4" Type="http://schemas.openxmlformats.org/officeDocument/2006/relationships/image" Target="LaCie%20Disk:&#21069;&#31435;&#33146;&#12364;&#12435;&#12398;&#35386;&#26029;&#12392;&#27835;&#30274;:PCIC_CD:P24Fig01.png" TargetMode="External"/></Relationships>
</file>

<file path=ppt/slides/_rels/slide3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oleObject" Target="../embeddings/Microsoft_Excel_97-2003_Worksheet2.xls"/><Relationship Id="rId3" Type="http://schemas.openxmlformats.org/officeDocument/2006/relationships/notesSlide" Target="../notesSlides/notesSlide4.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png"/><Relationship Id="rId5" Type="http://schemas.openxmlformats.org/officeDocument/2006/relationships/oleObject" Target="../embeddings/Microsoft_Excel_97-2003_Worksheet1.xls"/><Relationship Id="rId4" Type="http://schemas.openxmlformats.org/officeDocument/2006/relationships/oleObject" Target="../embeddings/oleObject1.bin"/><Relationship Id="rId9"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8.pdf"/><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0.xml"/><Relationship Id="rId1" Type="http://schemas.openxmlformats.org/officeDocument/2006/relationships/slideLayout" Target="../slideLayouts/slideLayout16.xml"/><Relationship Id="rId4" Type="http://schemas.openxmlformats.org/officeDocument/2006/relationships/image" Target="../media/image70.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9.pdf"/><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hape 42"/>
          <p:cNvSpPr>
            <a:spLocks noGrp="1"/>
          </p:cNvSpPr>
          <p:nvPr>
            <p:ph type="title"/>
          </p:nvPr>
        </p:nvSpPr>
        <p:spPr>
          <a:xfrm>
            <a:off x="1168403" y="-800098"/>
            <a:ext cx="10407849" cy="9537700"/>
          </a:xfrm>
          <a:prstGeom prst="rect">
            <a:avLst/>
          </a:prstGeom>
        </p:spPr>
        <p:txBody>
          <a:bodyPr/>
          <a:lstStyle/>
          <a:p>
            <a:pPr lvl="0">
              <a:defRPr sz="1800">
                <a:solidFill>
                  <a:srgbClr val="000000"/>
                </a:solidFill>
              </a:defRPr>
            </a:pPr>
            <a:r>
              <a:rPr sz="4800" dirty="0" smtClean="0">
                <a:solidFill>
                  <a:schemeClr val="tx2">
                    <a:lumMod val="75000"/>
                    <a:lumOff val="25000"/>
                  </a:schemeClr>
                </a:solidFill>
                <a:latin typeface="ヒラギノ角ゴ ProN W6"/>
                <a:ea typeface="ヒラギノ角ゴ ProN W6"/>
                <a:cs typeface="ヒラギノ角ゴ ProN W6"/>
                <a:sym typeface="ヒラギノ角ゴ ProN W6"/>
              </a:rPr>
              <a:t>がん</a:t>
            </a:r>
            <a:r>
              <a:rPr lang="ja-JP" altLang="en-US" sz="4800" dirty="0" smtClean="0">
                <a:solidFill>
                  <a:schemeClr val="tx2">
                    <a:lumMod val="75000"/>
                    <a:lumOff val="25000"/>
                  </a:schemeClr>
                </a:solidFill>
                <a:latin typeface="ヒラギノ角ゴ ProN W6"/>
                <a:ea typeface="ヒラギノ角ゴ ProN W6"/>
                <a:cs typeface="ヒラギノ角ゴ ProN W6"/>
                <a:sym typeface="ヒラギノ角ゴ ProN W6"/>
              </a:rPr>
              <a:t>と共存共栄</a:t>
            </a:r>
            <a:r>
              <a:rPr lang="en-US" altLang="ja-JP" sz="4800" dirty="0" smtClean="0">
                <a:solidFill>
                  <a:schemeClr val="tx2">
                    <a:lumMod val="75000"/>
                    <a:lumOff val="25000"/>
                  </a:schemeClr>
                </a:solidFill>
                <a:latin typeface="ヒラギノ角ゴ ProN W6"/>
                <a:ea typeface="ヒラギノ角ゴ ProN W6"/>
                <a:cs typeface="ヒラギノ角ゴ ProN W6"/>
                <a:sym typeface="ヒラギノ角ゴ ProN W6"/>
              </a:rPr>
              <a:t/>
            </a:r>
            <a:br>
              <a:rPr lang="en-US" altLang="ja-JP" sz="4800" dirty="0" smtClean="0">
                <a:solidFill>
                  <a:schemeClr val="tx2">
                    <a:lumMod val="75000"/>
                    <a:lumOff val="25000"/>
                  </a:schemeClr>
                </a:solidFill>
                <a:latin typeface="ヒラギノ角ゴ ProN W6"/>
                <a:ea typeface="ヒラギノ角ゴ ProN W6"/>
                <a:cs typeface="ヒラギノ角ゴ ProN W6"/>
                <a:sym typeface="ヒラギノ角ゴ ProN W6"/>
              </a:rPr>
            </a:br>
            <a:r>
              <a:rPr lang="en-US" altLang="ja-JP" sz="4800" dirty="0" smtClean="0">
                <a:solidFill>
                  <a:schemeClr val="tx2">
                    <a:lumMod val="75000"/>
                    <a:lumOff val="25000"/>
                  </a:schemeClr>
                </a:solidFill>
                <a:latin typeface="ヒラギノ角ゴ ProN W6"/>
                <a:ea typeface="ヒラギノ角ゴ ProN W6"/>
                <a:cs typeface="ヒラギノ角ゴ ProN W6"/>
                <a:sym typeface="ヒラギノ角ゴ ProN W6"/>
              </a:rPr>
              <a:t>            </a:t>
            </a:r>
            <a:r>
              <a:rPr lang="en-US" altLang="ja-JP" sz="4000" dirty="0" smtClean="0">
                <a:solidFill>
                  <a:schemeClr val="tx2">
                    <a:lumMod val="75000"/>
                    <a:lumOff val="25000"/>
                  </a:schemeClr>
                </a:solidFill>
                <a:latin typeface="ヒラギノ角ゴ ProN W6"/>
                <a:ea typeface="ヒラギノ角ゴ ProN W6"/>
                <a:cs typeface="ヒラギノ角ゴ ProN W6"/>
                <a:sym typeface="ヒラギノ角ゴ ProN W6"/>
              </a:rPr>
              <a:t>〜</a:t>
            </a:r>
            <a:r>
              <a:rPr lang="ja-JP" altLang="en-US" sz="4000" dirty="0" smtClean="0">
                <a:solidFill>
                  <a:schemeClr val="tx2">
                    <a:lumMod val="75000"/>
                    <a:lumOff val="25000"/>
                  </a:schemeClr>
                </a:solidFill>
                <a:latin typeface="ヒラギノ角ゴ ProN W6"/>
                <a:ea typeface="ヒラギノ角ゴ ProN W6"/>
                <a:cs typeface="ヒラギノ角ゴ ProN W6"/>
                <a:sym typeface="ヒラギノ角ゴ ProN W6"/>
              </a:rPr>
              <a:t>がん予防を通じて</a:t>
            </a:r>
            <a:r>
              <a:rPr lang="en-US" altLang="ja-JP" sz="4000" dirty="0" smtClean="0">
                <a:solidFill>
                  <a:schemeClr val="tx2">
                    <a:lumMod val="75000"/>
                    <a:lumOff val="25000"/>
                  </a:schemeClr>
                </a:solidFill>
                <a:latin typeface="ヒラギノ角ゴ ProN W6"/>
                <a:ea typeface="ヒラギノ角ゴ ProN W6"/>
                <a:cs typeface="ヒラギノ角ゴ ProN W6"/>
                <a:sym typeface="ヒラギノ角ゴ ProN W6"/>
              </a:rPr>
              <a:t>〜</a:t>
            </a:r>
            <a:r>
              <a:rPr lang="ja-JP" altLang="en-US" sz="4800" dirty="0" smtClean="0">
                <a:solidFill>
                  <a:schemeClr val="tx2">
                    <a:lumMod val="75000"/>
                    <a:lumOff val="25000"/>
                  </a:schemeClr>
                </a:solidFill>
                <a:latin typeface="ヒラギノ角ゴ ProN W6"/>
                <a:ea typeface="ヒラギノ角ゴ ProN W6"/>
                <a:cs typeface="ヒラギノ角ゴ ProN W6"/>
                <a:sym typeface="ヒラギノ角ゴ ProN W6"/>
              </a:rPr>
              <a:t>　</a:t>
            </a:r>
            <a:r>
              <a:rPr lang="en-US" altLang="ja-JP" sz="4600" dirty="0" smtClean="0">
                <a:solidFill>
                  <a:schemeClr val="bg2">
                    <a:lumMod val="25000"/>
                  </a:schemeClr>
                </a:solidFill>
                <a:latin typeface="ヒラギノ角ゴ ProN W6"/>
                <a:ea typeface="ヒラギノ角ゴ ProN W6"/>
                <a:cs typeface="ヒラギノ角ゴ ProN W6"/>
                <a:sym typeface="ヒラギノ角ゴ ProN W6"/>
              </a:rPr>
              <a:t> </a:t>
            </a:r>
            <a:r>
              <a:rPr lang="ja-JP" altLang="en-US" sz="4600" dirty="0" smtClean="0">
                <a:solidFill>
                  <a:schemeClr val="bg2">
                    <a:lumMod val="25000"/>
                  </a:schemeClr>
                </a:solidFill>
                <a:latin typeface="ヒラギノ角ゴ ProN W6"/>
                <a:ea typeface="ヒラギノ角ゴ ProN W6"/>
                <a:cs typeface="ヒラギノ角ゴ ProN W6"/>
                <a:sym typeface="ヒラギノ角ゴ ProN W6"/>
              </a:rPr>
              <a:t>　</a:t>
            </a:r>
            <a:r>
              <a:rPr lang="en-US" altLang="ja-JP" sz="4600" dirty="0" smtClean="0">
                <a:solidFill>
                  <a:schemeClr val="bg2">
                    <a:lumMod val="25000"/>
                  </a:schemeClr>
                </a:solidFill>
                <a:latin typeface="ヒラギノ角ゴ ProN W6"/>
                <a:ea typeface="ヒラギノ角ゴ ProN W6"/>
                <a:cs typeface="ヒラギノ角ゴ ProN W6"/>
                <a:sym typeface="ヒラギノ角ゴ ProN W6"/>
              </a:rPr>
              <a:t> </a:t>
            </a:r>
            <a:r>
              <a:rPr lang="en-US" altLang="ja-JP" sz="4800" dirty="0" smtClean="0">
                <a:solidFill>
                  <a:schemeClr val="bg2">
                    <a:lumMod val="25000"/>
                  </a:schemeClr>
                </a:solidFill>
                <a:latin typeface="ヒラギノ角ゴ ProN W6"/>
                <a:ea typeface="ヒラギノ角ゴ ProN W6"/>
                <a:cs typeface="ヒラギノ角ゴ ProN W6"/>
                <a:sym typeface="ヒラギノ角ゴ ProN W6"/>
              </a:rPr>
              <a:t> </a:t>
            </a:r>
            <a:r>
              <a:rPr sz="3600" dirty="0" smtClean="0">
                <a:solidFill>
                  <a:srgbClr val="FFFFFF"/>
                </a:solidFill>
                <a:latin typeface="ヒラギノ角ゴ ProN W6"/>
                <a:ea typeface="ヒラギノ角ゴ ProN W6"/>
                <a:cs typeface="ヒラギノ角ゴ ProN W6"/>
                <a:sym typeface="ヒラギノ角ゴ ProN W6"/>
              </a:rPr>
              <a:t>第</a:t>
            </a:r>
            <a:r>
              <a:rPr sz="2800" dirty="0" smtClean="0">
                <a:solidFill>
                  <a:srgbClr val="FFFFFF"/>
                </a:solidFill>
                <a:latin typeface="ヒラギノ角ゴ ProN W6"/>
                <a:ea typeface="ヒラギノ角ゴ ProN W6"/>
                <a:cs typeface="ヒラギノ角ゴ ProN W6"/>
                <a:sym typeface="ヒラギノ角ゴ ProN W6"/>
              </a:rPr>
              <a:t>2710</a:t>
            </a:r>
            <a:r>
              <a:rPr lang="en-US" sz="2800" dirty="0" smtClean="0">
                <a:solidFill>
                  <a:srgbClr val="FFFFFF"/>
                </a:solidFill>
                <a:latin typeface="ヒラギノ角ゴ ProN W6"/>
                <a:ea typeface="ヒラギノ角ゴ ProN W6"/>
                <a:cs typeface="ヒラギノ角ゴ ProN W6"/>
                <a:sym typeface="ヒラギノ角ゴ ProN W6"/>
              </a:rPr>
              <a:t/>
            </a:r>
            <a:br>
              <a:rPr lang="en-US" sz="2800" dirty="0" smtClean="0">
                <a:solidFill>
                  <a:srgbClr val="FFFFFF"/>
                </a:solidFill>
                <a:latin typeface="ヒラギノ角ゴ ProN W6"/>
                <a:ea typeface="ヒラギノ角ゴ ProN W6"/>
                <a:cs typeface="ヒラギノ角ゴ ProN W6"/>
                <a:sym typeface="ヒラギノ角ゴ ProN W6"/>
              </a:rPr>
            </a:br>
            <a:r>
              <a:rPr lang="en-US" sz="2800" dirty="0" smtClean="0">
                <a:latin typeface="ヒラギノ角ゴ ProN W6"/>
                <a:ea typeface="ヒラギノ角ゴ ProN W6"/>
                <a:cs typeface="ヒラギノ角ゴ ProN W6"/>
                <a:sym typeface="ヒラギノ角ゴ ProN W6"/>
              </a:rPr>
              <a:t/>
            </a:r>
            <a:br>
              <a:rPr lang="en-US" sz="2800" dirty="0" smtClean="0">
                <a:latin typeface="ヒラギノ角ゴ ProN W6"/>
                <a:ea typeface="ヒラギノ角ゴ ProN W6"/>
                <a:cs typeface="ヒラギノ角ゴ ProN W6"/>
                <a:sym typeface="ヒラギノ角ゴ ProN W6"/>
              </a:rPr>
            </a:br>
            <a:r>
              <a:rPr sz="2800" dirty="0" smtClean="0">
                <a:solidFill>
                  <a:srgbClr val="FFFFFF"/>
                </a:solidFill>
                <a:latin typeface="ヒラギノ角ゴ ProN W6"/>
                <a:ea typeface="ヒラギノ角ゴ ProN W6"/>
                <a:cs typeface="ヒラギノ角ゴ ProN W6"/>
                <a:sym typeface="ヒラギノ角ゴ ProN W6"/>
              </a:rPr>
              <a:t>地区 2</a:t>
            </a:r>
            <a:r>
              <a:rPr lang="en-US" sz="2800" dirty="0" smtClean="0">
                <a:solidFill>
                  <a:srgbClr val="FFFFFF"/>
                </a:solidFill>
                <a:latin typeface="ヒラギノ角ゴ ProN W6"/>
                <a:ea typeface="ヒラギノ角ゴ ProN W6"/>
                <a:cs typeface="ヒラギノ角ゴ ProN W6"/>
                <a:sym typeface="ヒラギノ角ゴ ProN W6"/>
              </a:rPr>
              <a:t/>
            </a:r>
            <a:br>
              <a:rPr lang="en-US" sz="2800" dirty="0" smtClean="0">
                <a:solidFill>
                  <a:srgbClr val="FFFFFF"/>
                </a:solidFill>
                <a:latin typeface="ヒラギノ角ゴ ProN W6"/>
                <a:ea typeface="ヒラギノ角ゴ ProN W6"/>
                <a:cs typeface="ヒラギノ角ゴ ProN W6"/>
                <a:sym typeface="ヒラギノ角ゴ ProN W6"/>
              </a:rPr>
            </a:br>
            <a:r>
              <a:rPr lang="en-US" sz="2800" dirty="0" smtClean="0">
                <a:solidFill>
                  <a:srgbClr val="FFFFFF"/>
                </a:solidFill>
                <a:latin typeface="ヒラギノ角ゴ ProN W6"/>
                <a:ea typeface="ヒラギノ角ゴ ProN W6"/>
                <a:cs typeface="ヒラギノ角ゴ ProN W6"/>
                <a:sym typeface="ヒラギノ角ゴ ProN W6"/>
              </a:rPr>
              <a:t/>
            </a:r>
            <a:br>
              <a:rPr lang="en-US" sz="2800" dirty="0" smtClean="0">
                <a:solidFill>
                  <a:srgbClr val="FFFFFF"/>
                </a:solidFill>
                <a:latin typeface="ヒラギノ角ゴ ProN W6"/>
                <a:ea typeface="ヒラギノ角ゴ ProN W6"/>
                <a:cs typeface="ヒラギノ角ゴ ProN W6"/>
                <a:sym typeface="ヒラギノ角ゴ ProN W6"/>
              </a:rPr>
            </a:br>
            <a:r>
              <a:rPr lang="ja-JP" altLang="en-US" sz="3600" b="1" dirty="0" smtClean="0">
                <a:solidFill>
                  <a:schemeClr val="bg2">
                    <a:lumMod val="25000"/>
                  </a:schemeClr>
                </a:solidFill>
                <a:latin typeface="+mn-ea"/>
                <a:ea typeface="+mn-ea"/>
                <a:cs typeface="ヒラギノ角ゴ ProN W6"/>
                <a:sym typeface="ヒラギノ角ゴ ProN W6"/>
              </a:rPr>
              <a:t>国際ロータリ第２７１０地区</a:t>
            </a:r>
            <a:r>
              <a:rPr lang="en-US" altLang="ja-JP" sz="3600" b="1" dirty="0" smtClean="0">
                <a:solidFill>
                  <a:schemeClr val="bg2">
                    <a:lumMod val="25000"/>
                  </a:schemeClr>
                </a:solidFill>
                <a:latin typeface="+mn-ea"/>
                <a:ea typeface="+mn-ea"/>
                <a:cs typeface="ヒラギノ角ゴ ProN W6"/>
                <a:sym typeface="ヒラギノ角ゴ ProN W6"/>
              </a:rPr>
              <a:t/>
            </a:r>
            <a:br>
              <a:rPr lang="en-US" altLang="ja-JP" sz="3600" b="1" dirty="0" smtClean="0">
                <a:solidFill>
                  <a:schemeClr val="bg2">
                    <a:lumMod val="25000"/>
                  </a:schemeClr>
                </a:solidFill>
                <a:latin typeface="+mn-ea"/>
                <a:ea typeface="+mn-ea"/>
                <a:cs typeface="ヒラギノ角ゴ ProN W6"/>
                <a:sym typeface="ヒラギノ角ゴ ProN W6"/>
              </a:rPr>
            </a:br>
            <a:r>
              <a:rPr lang="ja-JP" altLang="en-US" sz="3600" b="1" dirty="0" smtClean="0">
                <a:solidFill>
                  <a:schemeClr val="bg2">
                    <a:lumMod val="25000"/>
                  </a:schemeClr>
                </a:solidFill>
                <a:latin typeface="+mn-ea"/>
                <a:ea typeface="+mn-ea"/>
                <a:cs typeface="ヒラギノ角ゴ ProN W6"/>
                <a:sym typeface="ヒラギノ角ゴ ProN W6"/>
              </a:rPr>
              <a:t>ガバナー　</a:t>
            </a:r>
            <a:r>
              <a:rPr lang="en-US" altLang="ja-JP" sz="3600" b="1" dirty="0" smtClean="0">
                <a:solidFill>
                  <a:schemeClr val="bg2">
                    <a:lumMod val="25000"/>
                  </a:schemeClr>
                </a:solidFill>
                <a:latin typeface="+mn-ea"/>
                <a:ea typeface="+mn-ea"/>
                <a:cs typeface="ヒラギノ角ゴ ProN W6"/>
                <a:sym typeface="ヒラギノ角ゴ ProN W6"/>
              </a:rPr>
              <a:t> </a:t>
            </a:r>
            <a:r>
              <a:rPr lang="ja-JP" altLang="en-US" sz="3600" b="1" dirty="0" smtClean="0">
                <a:solidFill>
                  <a:schemeClr val="bg2">
                    <a:lumMod val="25000"/>
                  </a:schemeClr>
                </a:solidFill>
                <a:latin typeface="+mn-ea"/>
                <a:ea typeface="+mn-ea"/>
                <a:cs typeface="ヒラギノ角ゴ ProN W6"/>
                <a:sym typeface="ヒラギノ角ゴ ProN W6"/>
              </a:rPr>
              <a:t>田原榮一</a:t>
            </a:r>
            <a:r>
              <a:rPr lang="en-US" altLang="ja-JP" sz="3600" dirty="0" smtClean="0">
                <a:latin typeface="ヒラギノ角ゴ ProN W6"/>
                <a:ea typeface="ヒラギノ角ゴ ProN W6"/>
                <a:cs typeface="ヒラギノ角ゴ ProN W6"/>
                <a:sym typeface="ヒラギノ角ゴ ProN W6"/>
              </a:rPr>
              <a:t/>
            </a:r>
            <a:br>
              <a:rPr lang="en-US" altLang="ja-JP" sz="3600" dirty="0" smtClean="0">
                <a:latin typeface="ヒラギノ角ゴ ProN W6"/>
                <a:ea typeface="ヒラギノ角ゴ ProN W6"/>
                <a:cs typeface="ヒラギノ角ゴ ProN W6"/>
                <a:sym typeface="ヒラギノ角ゴ ProN W6"/>
              </a:rPr>
            </a:br>
            <a:r>
              <a:rPr lang="en-US" altLang="ja-JP" sz="3600" dirty="0" smtClean="0">
                <a:latin typeface="ヒラギノ角ゴ ProN W6"/>
                <a:ea typeface="ヒラギノ角ゴ ProN W6"/>
                <a:cs typeface="ヒラギノ角ゴ ProN W6"/>
                <a:sym typeface="ヒラギノ角ゴ ProN W6"/>
              </a:rPr>
              <a:t/>
            </a:r>
            <a:br>
              <a:rPr lang="en-US" altLang="ja-JP" sz="3600" dirty="0" smtClean="0">
                <a:latin typeface="ヒラギノ角ゴ ProN W6"/>
                <a:ea typeface="ヒラギノ角ゴ ProN W6"/>
                <a:cs typeface="ヒラギノ角ゴ ProN W6"/>
                <a:sym typeface="ヒラギノ角ゴ ProN W6"/>
              </a:rPr>
            </a:br>
            <a:r>
              <a:rPr lang="en-US" altLang="ja-JP" sz="3600" dirty="0" smtClean="0">
                <a:latin typeface="ヒラギノ角ゴ ProN W6"/>
                <a:ea typeface="ヒラギノ角ゴ ProN W6"/>
                <a:cs typeface="ヒラギノ角ゴ ProN W6"/>
                <a:sym typeface="ヒラギノ角ゴ ProN W6"/>
              </a:rPr>
              <a:t/>
            </a:r>
            <a:br>
              <a:rPr lang="en-US" altLang="ja-JP" sz="3600" dirty="0" smtClean="0">
                <a:latin typeface="ヒラギノ角ゴ ProN W6"/>
                <a:ea typeface="ヒラギノ角ゴ ProN W6"/>
                <a:cs typeface="ヒラギノ角ゴ ProN W6"/>
                <a:sym typeface="ヒラギノ角ゴ ProN W6"/>
              </a:rPr>
            </a:br>
            <a:r>
              <a:rPr lang="en-US" sz="3600" dirty="0" smtClean="0">
                <a:solidFill>
                  <a:srgbClr val="FFFFFF"/>
                </a:solidFill>
                <a:latin typeface="ヒラギノ角ゴ ProN W6"/>
                <a:ea typeface="ヒラギノ角ゴ ProN W6"/>
                <a:cs typeface="ヒラギノ角ゴ ProN W6"/>
                <a:sym typeface="ヒラギノ角ゴ ProN W6"/>
              </a:rPr>
              <a:t/>
            </a:r>
            <a:br>
              <a:rPr lang="en-US" sz="3600" dirty="0" smtClean="0">
                <a:solidFill>
                  <a:srgbClr val="FFFFFF"/>
                </a:solidFill>
                <a:latin typeface="ヒラギノ角ゴ ProN W6"/>
                <a:ea typeface="ヒラギノ角ゴ ProN W6"/>
                <a:cs typeface="ヒラギノ角ゴ ProN W6"/>
                <a:sym typeface="ヒラギノ角ゴ ProN W6"/>
              </a:rPr>
            </a:br>
            <a:endParaRPr sz="3600" dirty="0">
              <a:solidFill>
                <a:srgbClr val="FFFFFF"/>
              </a:solidFill>
              <a:latin typeface="ヒラギノ角ゴ ProN W6"/>
              <a:ea typeface="ヒラギノ角ゴ ProN W6"/>
              <a:cs typeface="ヒラギノ角ゴ ProN W6"/>
              <a:sym typeface="ヒラギノ角ゴ ProN W6"/>
            </a:endParaRPr>
          </a:p>
        </p:txBody>
      </p:sp>
      <p:sp>
        <p:nvSpPr>
          <p:cNvPr id="43" name="Shape 43"/>
          <p:cNvSpPr>
            <a:spLocks noGrp="1"/>
          </p:cNvSpPr>
          <p:nvPr>
            <p:ph type="body" idx="1"/>
          </p:nvPr>
        </p:nvSpPr>
        <p:spPr>
          <a:xfrm>
            <a:off x="977902" y="10863708"/>
            <a:ext cx="10464801" cy="1594496"/>
          </a:xfrm>
          <a:prstGeom prst="rect">
            <a:avLst/>
          </a:prstGeom>
        </p:spPr>
        <p:txBody>
          <a:bodyPr/>
          <a:lstStyle/>
          <a:p>
            <a:pPr defTabSz="531567">
              <a:defRPr sz="1800">
                <a:solidFill>
                  <a:srgbClr val="000000"/>
                </a:solidFill>
              </a:defRPr>
            </a:pPr>
            <a:endParaRPr sz="2800" dirty="0">
              <a:solidFill>
                <a:srgbClr val="FFFFFF"/>
              </a:solidFill>
            </a:endParaRPr>
          </a:p>
          <a:p>
            <a:pPr defTabSz="531567">
              <a:defRPr sz="1800">
                <a:solidFill>
                  <a:srgbClr val="000000"/>
                </a:solidFill>
              </a:defRPr>
            </a:pPr>
            <a:endParaRPr sz="2800" dirty="0">
              <a:solidFill>
                <a:srgbClr val="FFFFFF"/>
              </a:solidFill>
            </a:endParaRPr>
          </a:p>
        </p:txBody>
      </p:sp>
    </p:spTree>
  </p:cSld>
  <p:clrMapOvr>
    <a:masterClrMapping/>
  </p:clrMapOvr>
  <p:transition spd="med" advTm="2666"/>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Shape 69"/>
          <p:cNvSpPr/>
          <p:nvPr/>
        </p:nvSpPr>
        <p:spPr>
          <a:xfrm>
            <a:off x="4323880" y="7759701"/>
            <a:ext cx="4357045" cy="584201"/>
          </a:xfrm>
          <a:prstGeom prst="rect">
            <a:avLst/>
          </a:prstGeom>
          <a:solidFill>
            <a:srgbClr val="FFFFFF"/>
          </a:solidFill>
          <a:ln w="12700">
            <a:miter lim="400000"/>
          </a:ln>
        </p:spPr>
        <p:txBody>
          <a:bodyPr lIns="0" tIns="0" rIns="0" bIns="0" anchor="ctr"/>
          <a:lstStyle/>
          <a:p>
            <a:pPr defTabSz="800017">
              <a:defRPr sz="2400">
                <a:effectLst>
                  <a:outerShdw blurRad="25400" dist="23998" dir="2700000" rotWithShape="0">
                    <a:srgbClr val="000000">
                      <a:alpha val="31034"/>
                    </a:srgbClr>
                  </a:outerShdw>
                </a:effectLst>
                <a:latin typeface="Gill Sans"/>
                <a:ea typeface="Gill Sans"/>
                <a:cs typeface="Gill Sans"/>
                <a:sym typeface="Gill Sans"/>
              </a:defRPr>
            </a:pPr>
            <a:endParaRPr dirty="0"/>
          </a:p>
        </p:txBody>
      </p:sp>
      <p:sp>
        <p:nvSpPr>
          <p:cNvPr id="70" name="Shape 70"/>
          <p:cNvSpPr/>
          <p:nvPr/>
        </p:nvSpPr>
        <p:spPr>
          <a:xfrm>
            <a:off x="6451106" y="4530041"/>
            <a:ext cx="102588" cy="693518"/>
          </a:xfrm>
          <a:prstGeom prst="rect">
            <a:avLst/>
          </a:prstGeom>
          <a:ln w="12700">
            <a:miter lim="400000"/>
          </a:ln>
        </p:spPr>
        <p:txBody>
          <a:bodyPr wrap="none" lIns="50794" tIns="50794" rIns="50794" bIns="50794" anchor="ctr">
            <a:spAutoFit/>
          </a:bodyPr>
          <a:lstStyle/>
          <a:p>
            <a:pPr lvl="0"/>
            <a:endParaRPr/>
          </a:p>
        </p:txBody>
      </p:sp>
      <p:sp>
        <p:nvSpPr>
          <p:cNvPr id="71" name="Shape 71"/>
          <p:cNvSpPr/>
          <p:nvPr/>
        </p:nvSpPr>
        <p:spPr>
          <a:xfrm>
            <a:off x="539956" y="836006"/>
            <a:ext cx="11144064" cy="979743"/>
          </a:xfrm>
          <a:prstGeom prst="rect">
            <a:avLst/>
          </a:prstGeom>
          <a:ln w="12700">
            <a:miter lim="400000"/>
          </a:ln>
          <a:extLst>
            <a:ext uri="{C572A759-6A51-4108-AA02-DFA0A04FC94B}">
              <ma14:wrappingTextBoxFlag xmlns="" xmlns:ma14="http://schemas.microsoft.com/office/mac/drawingml/2011/main" xmlns:mv="urn:schemas-microsoft-com:mac:vml" xmlns:mc="http://schemas.openxmlformats.org/markup-compatibility/2006" val="1"/>
            </a:ext>
          </a:extLst>
        </p:spPr>
        <p:txBody>
          <a:bodyPr wrap="square" lIns="50794" tIns="50794" rIns="50794" bIns="50794" anchor="ctr">
            <a:spAutoFit/>
          </a:bodyPr>
          <a:lstStyle/>
          <a:p>
            <a:pPr lvl="0">
              <a:defRPr sz="1800">
                <a:solidFill>
                  <a:srgbClr val="000000"/>
                </a:solidFill>
              </a:defRPr>
            </a:pPr>
            <a:r>
              <a:rPr sz="3600" dirty="0">
                <a:solidFill>
                  <a:schemeClr val="tx2">
                    <a:lumMod val="75000"/>
                    <a:lumOff val="25000"/>
                  </a:schemeClr>
                </a:solidFill>
                <a:latin typeface="ヒラギノ角ゴ ProN W6"/>
                <a:ea typeface="ヒラギノ角ゴ ProN W6"/>
                <a:cs typeface="ヒラギノ角ゴ ProN W6"/>
                <a:sym typeface="ヒラギノ角ゴ ProN W6"/>
              </a:rPr>
              <a:t>大腸がんの多段階発生</a:t>
            </a:r>
          </a:p>
          <a:p>
            <a:pPr lvl="0" algn="l">
              <a:defRPr sz="1800">
                <a:solidFill>
                  <a:srgbClr val="000000"/>
                </a:solidFill>
              </a:defRPr>
            </a:pPr>
            <a:r>
              <a:rPr sz="2100" dirty="0">
                <a:latin typeface="ヒラギノ角ゴ ProN W6"/>
                <a:ea typeface="ヒラギノ角ゴ ProN W6"/>
                <a:cs typeface="ヒラギノ角ゴ ProN W6"/>
                <a:sym typeface="ヒラギノ角ゴ ProN W6"/>
              </a:rPr>
              <a:t>田原榮一著「がんはどうのようにして発性するか　その予防ー社会から遺伝子までー」より</a:t>
            </a:r>
          </a:p>
        </p:txBody>
      </p:sp>
      <p:sp>
        <p:nvSpPr>
          <p:cNvPr id="72" name="Shape 72"/>
          <p:cNvSpPr/>
          <p:nvPr/>
        </p:nvSpPr>
        <p:spPr>
          <a:xfrm>
            <a:off x="3411379" y="8003652"/>
            <a:ext cx="8064865" cy="502696"/>
          </a:xfrm>
          <a:prstGeom prst="rect">
            <a:avLst/>
          </a:prstGeom>
          <a:ln w="12700">
            <a:miter lim="400000"/>
          </a:ln>
          <a:extLst>
            <a:ext uri="{C572A759-6A51-4108-AA02-DFA0A04FC94B}">
              <ma14:wrappingTextBoxFlag xmlns="" xmlns:ma14="http://schemas.microsoft.com/office/mac/drawingml/2011/main" xmlns:mv="urn:schemas-microsoft-com:mac:vml" xmlns:mc="http://schemas.openxmlformats.org/markup-compatibility/2006" val="1"/>
            </a:ext>
          </a:extLst>
        </p:spPr>
        <p:txBody>
          <a:bodyPr lIns="50794" tIns="50794" rIns="50794" bIns="50794" anchor="ctr">
            <a:spAutoFit/>
          </a:bodyPr>
          <a:lstStyle>
            <a:lvl1pPr algn="l">
              <a:defRPr sz="2500"/>
            </a:lvl1pPr>
          </a:lstStyle>
          <a:p>
            <a:pPr lvl="0">
              <a:defRPr sz="1800">
                <a:solidFill>
                  <a:srgbClr val="000000"/>
                </a:solidFill>
              </a:defRPr>
            </a:pPr>
            <a:endParaRPr sz="2600" dirty="0"/>
          </a:p>
        </p:txBody>
      </p:sp>
      <p:pic>
        <p:nvPicPr>
          <p:cNvPr id="2" name="図 1" descr="スクリーンショット 2015-01-18 18.23.3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2373" y="2224091"/>
            <a:ext cx="11377685" cy="5818187"/>
          </a:xfrm>
          <a:prstGeom prst="rect">
            <a:avLst/>
          </a:prstGeom>
        </p:spPr>
      </p:pic>
      <p:sp>
        <p:nvSpPr>
          <p:cNvPr id="8" name="テキスト ボックス 7"/>
          <p:cNvSpPr txBox="1"/>
          <p:nvPr/>
        </p:nvSpPr>
        <p:spPr>
          <a:xfrm>
            <a:off x="1850630" y="8513533"/>
            <a:ext cx="8169673" cy="47192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794" tIns="50794" rIns="50794" bIns="50794" numCol="1" spcCol="38096" rtlCol="0" anchor="ctr">
            <a:spAutoFit/>
          </a:bodyPr>
          <a:lstStyle/>
          <a:p>
            <a:pPr rtl="0" latinLnBrk="1" hangingPunct="0"/>
            <a:r>
              <a:rPr lang="ja-JP" altLang="en-US" sz="2400" dirty="0" smtClean="0"/>
              <a:t>い</a:t>
            </a:r>
            <a:endParaRPr lang="ja-JP" altLang="en-US" sz="2400" dirty="0"/>
          </a:p>
        </p:txBody>
      </p:sp>
    </p:spTree>
  </p:cSld>
  <p:clrMapOvr>
    <a:masterClrMapping/>
  </p:clrMapOvr>
  <p:transition spd="med" advTm="2449">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contents4_img01.png"/>
          <p:cNvPicPr/>
          <p:nvPr/>
        </p:nvPicPr>
        <p:blipFill>
          <a:blip r:embed="rId3">
            <a:extLst/>
          </a:blip>
          <a:stretch>
            <a:fillRect/>
          </a:stretch>
        </p:blipFill>
        <p:spPr>
          <a:xfrm>
            <a:off x="1244603" y="316247"/>
            <a:ext cx="9245601" cy="3592044"/>
          </a:xfrm>
          <a:prstGeom prst="rect">
            <a:avLst/>
          </a:prstGeom>
          <a:ln w="12700">
            <a:miter lim="400000"/>
          </a:ln>
        </p:spPr>
      </p:pic>
      <p:sp>
        <p:nvSpPr>
          <p:cNvPr id="66" name="Shape 66"/>
          <p:cNvSpPr/>
          <p:nvPr/>
        </p:nvSpPr>
        <p:spPr>
          <a:xfrm>
            <a:off x="755736" y="3782954"/>
            <a:ext cx="12137338" cy="5427115"/>
          </a:xfrm>
          <a:prstGeom prst="rect">
            <a:avLst/>
          </a:prstGeom>
          <a:ln w="12700">
            <a:miter lim="400000"/>
          </a:ln>
          <a:extLst>
            <a:ext uri="{C572A759-6A51-4108-AA02-DFA0A04FC94B}">
              <ma14:wrappingTextBoxFlag xmlns="" xmlns:ma14="http://schemas.microsoft.com/office/mac/drawingml/2011/main" xmlns:mv="urn:schemas-microsoft-com:mac:vml" xmlns:mc="http://schemas.openxmlformats.org/markup-compatibility/2006" val="1"/>
            </a:ext>
          </a:extLst>
        </p:spPr>
        <p:txBody>
          <a:bodyPr wrap="square" lIns="50794" tIns="50794" rIns="50794" bIns="50794" anchor="ctr">
            <a:spAutoFit/>
          </a:bodyPr>
          <a:lstStyle/>
          <a:p>
            <a:pPr algn="l" defTabSz="457152">
              <a:lnSpc>
                <a:spcPct val="120000"/>
              </a:lnSpc>
              <a:defRPr sz="1800">
                <a:solidFill>
                  <a:srgbClr val="000000"/>
                </a:solidFill>
              </a:defRPr>
            </a:pPr>
            <a:endParaRPr sz="2100" dirty="0" smtClean="0">
              <a:solidFill>
                <a:srgbClr val="323332"/>
              </a:solidFill>
              <a:latin typeface="ヒラギノ角ゴ Pro W6"/>
              <a:ea typeface="ヒラギノ角ゴ Pro W6"/>
              <a:cs typeface="ヒラギノ角ゴ Pro W6"/>
              <a:sym typeface="ヒラギノ角ゴ Pro W6"/>
            </a:endParaRPr>
          </a:p>
          <a:p>
            <a:pPr marL="228577" indent="-228577" algn="l" defTabSz="457152">
              <a:lnSpc>
                <a:spcPct val="120000"/>
              </a:lnSpc>
              <a:buSzPct val="100000"/>
              <a:buChar char="•"/>
              <a:defRPr sz="1800">
                <a:solidFill>
                  <a:srgbClr val="000000"/>
                </a:solidFill>
              </a:defRPr>
            </a:pPr>
            <a:r>
              <a:rPr sz="2400" dirty="0" smtClean="0">
                <a:solidFill>
                  <a:schemeClr val="tx1"/>
                </a:solidFill>
                <a:latin typeface="ヒラギノ角ゴ Std"/>
                <a:ea typeface="ヒラギノ角ゴ Std"/>
                <a:cs typeface="ヒラギノ角ゴ Std"/>
                <a:sym typeface="ヒラギノ角ゴ Std"/>
              </a:rPr>
              <a:t>がん</a:t>
            </a:r>
            <a:r>
              <a:rPr sz="2400" dirty="0" smtClean="0">
                <a:latin typeface="ヒラギノ角ゴ Std"/>
                <a:ea typeface="ヒラギノ角ゴ Std"/>
                <a:cs typeface="ヒラギノ角ゴ Std"/>
                <a:sym typeface="ヒラギノ角ゴ Std"/>
              </a:rPr>
              <a:t>は、</a:t>
            </a:r>
            <a:r>
              <a:rPr sz="2600" dirty="0" smtClean="0">
                <a:solidFill>
                  <a:schemeClr val="tx1"/>
                </a:solidFill>
                <a:latin typeface="ヒラギノ角ゴ Std"/>
                <a:ea typeface="ヒラギノ角ゴ Std"/>
                <a:cs typeface="ヒラギノ角ゴ Std"/>
                <a:sym typeface="ヒラギノ角ゴ Std"/>
              </a:rPr>
              <a:t>「</a:t>
            </a:r>
            <a:r>
              <a:rPr sz="2600" dirty="0" smtClean="0">
                <a:solidFill>
                  <a:schemeClr val="tx2">
                    <a:lumMod val="50000"/>
                    <a:lumOff val="50000"/>
                  </a:schemeClr>
                </a:solidFill>
                <a:latin typeface="ヒラギノ角ゴ Std"/>
                <a:ea typeface="ヒラギノ角ゴ Std"/>
                <a:cs typeface="ヒラギノ角ゴ Std"/>
                <a:sym typeface="ヒラギノ角ゴ Std"/>
              </a:rPr>
              <a:t>遺伝子の病気</a:t>
            </a:r>
            <a:r>
              <a:rPr sz="2600" dirty="0" smtClean="0">
                <a:solidFill>
                  <a:srgbClr val="323332"/>
                </a:solidFill>
                <a:latin typeface="ヒラギノ角ゴ Std"/>
                <a:ea typeface="ヒラギノ角ゴ Std"/>
                <a:cs typeface="ヒラギノ角ゴ Std"/>
                <a:sym typeface="ヒラギノ角ゴ Std"/>
              </a:rPr>
              <a:t>」</a:t>
            </a:r>
            <a:r>
              <a:rPr sz="2400" dirty="0" smtClean="0">
                <a:latin typeface="ヒラギノ角ゴ Std"/>
                <a:ea typeface="ヒラギノ角ゴ Std"/>
                <a:cs typeface="ヒラギノ角ゴ Std"/>
                <a:sym typeface="ヒラギノ角ゴ Std"/>
              </a:rPr>
              <a:t>で</a:t>
            </a:r>
            <a:r>
              <a:rPr sz="2400" dirty="0" smtClean="0">
                <a:solidFill>
                  <a:srgbClr val="323332"/>
                </a:solidFill>
                <a:latin typeface="ヒラギノ角ゴ Std"/>
                <a:ea typeface="ヒラギノ角ゴ Std"/>
                <a:cs typeface="ヒラギノ角ゴ Std"/>
                <a:sym typeface="ヒラギノ角ゴ Std"/>
              </a:rPr>
              <a:t>あり、一つの正常細胞に、複数の遺伝子異常が累積して、がんが発生</a:t>
            </a:r>
            <a:r>
              <a:rPr lang="ja-JP" altLang="en-US" sz="2400" dirty="0" smtClean="0">
                <a:solidFill>
                  <a:srgbClr val="323332"/>
                </a:solidFill>
                <a:latin typeface="ヒラギノ角ゴ Std"/>
                <a:ea typeface="ヒラギノ角ゴ Std"/>
                <a:cs typeface="ヒラギノ角ゴ Std"/>
                <a:sym typeface="ヒラギノ角ゴ Std"/>
              </a:rPr>
              <a:t>。</a:t>
            </a:r>
            <a:r>
              <a:rPr sz="2400" dirty="0" smtClean="0">
                <a:solidFill>
                  <a:srgbClr val="323332"/>
                </a:solidFill>
                <a:latin typeface="ヒラギノ角ゴ Std"/>
                <a:ea typeface="ヒラギノ角ゴ Std"/>
                <a:cs typeface="ヒラギノ角ゴ Std"/>
                <a:sym typeface="ヒラギノ角ゴ Std"/>
              </a:rPr>
              <a:t>1</a:t>
            </a:r>
            <a:r>
              <a:rPr sz="2400" dirty="0">
                <a:solidFill>
                  <a:srgbClr val="323332"/>
                </a:solidFill>
                <a:latin typeface="ヒラギノ角ゴ Std"/>
                <a:ea typeface="ヒラギノ角ゴ Std"/>
                <a:cs typeface="ヒラギノ角ゴ Std"/>
                <a:sym typeface="ヒラギノ角ゴ Std"/>
              </a:rPr>
              <a:t>つのがんが検査でわかるほど大きくなるには、</a:t>
            </a:r>
            <a:r>
              <a:rPr sz="2400" dirty="0">
                <a:solidFill>
                  <a:srgbClr val="CF332E"/>
                </a:solidFill>
                <a:latin typeface="ヒラギノ角ゴ Std"/>
                <a:ea typeface="ヒラギノ角ゴ Std"/>
                <a:cs typeface="ヒラギノ角ゴ Std"/>
                <a:sym typeface="ヒラギノ角ゴ Std"/>
              </a:rPr>
              <a:t>10年</a:t>
            </a:r>
            <a:r>
              <a:rPr sz="2400" dirty="0">
                <a:solidFill>
                  <a:schemeClr val="tx1"/>
                </a:solidFill>
                <a:latin typeface="ヒラギノ角ゴ Std"/>
                <a:ea typeface="ヒラギノ角ゴ Std"/>
                <a:cs typeface="ヒラギノ角ゴ Std"/>
                <a:sym typeface="ヒラギノ角ゴ Std"/>
              </a:rPr>
              <a:t>から</a:t>
            </a:r>
            <a:r>
              <a:rPr sz="2400" dirty="0">
                <a:solidFill>
                  <a:srgbClr val="CF332E"/>
                </a:solidFill>
                <a:latin typeface="ヒラギノ角ゴ Std"/>
                <a:ea typeface="ヒラギノ角ゴ Std"/>
                <a:cs typeface="ヒラギノ角ゴ Std"/>
                <a:sym typeface="ヒラギノ角ゴ Std"/>
              </a:rPr>
              <a:t>20年</a:t>
            </a:r>
            <a:r>
              <a:rPr sz="2400" dirty="0">
                <a:solidFill>
                  <a:schemeClr val="tx1"/>
                </a:solidFill>
                <a:latin typeface="ヒラギノ角ゴ Std"/>
                <a:ea typeface="ヒラギノ角ゴ Std"/>
                <a:cs typeface="ヒラギノ角ゴ Std"/>
                <a:sym typeface="ヒラギノ角ゴ Std"/>
              </a:rPr>
              <a:t>の</a:t>
            </a:r>
            <a:r>
              <a:rPr sz="2400" dirty="0">
                <a:solidFill>
                  <a:schemeClr val="tx1"/>
                </a:solidFill>
                <a:latin typeface="ＤＦＰ太丸ゴシック体"/>
                <a:ea typeface="ＤＦＰ太丸ゴシック体"/>
                <a:cs typeface="ＤＦＰ太丸ゴシック体"/>
                <a:sym typeface="ヒラギノ角ゴ Std"/>
              </a:rPr>
              <a:t>時間が</a:t>
            </a:r>
            <a:r>
              <a:rPr sz="2400" dirty="0" smtClean="0">
                <a:solidFill>
                  <a:schemeClr val="tx1"/>
                </a:solidFill>
                <a:latin typeface="ＤＦＰ太丸ゴシック体"/>
                <a:ea typeface="ＤＦＰ太丸ゴシック体"/>
                <a:cs typeface="ＤＦＰ太丸ゴシック体"/>
                <a:sym typeface="ヒラギノ角ゴ Std"/>
              </a:rPr>
              <a:t>か</a:t>
            </a:r>
            <a:r>
              <a:rPr sz="2400" dirty="0" smtClean="0">
                <a:solidFill>
                  <a:schemeClr val="tx1"/>
                </a:solidFill>
                <a:latin typeface="ヒラギノ角ゴ Std"/>
                <a:ea typeface="ヒラギノ角ゴ Std"/>
                <a:cs typeface="ヒラギノ角ゴ Std"/>
                <a:sym typeface="ヒラギノ角ゴ Std"/>
              </a:rPr>
              <a:t>か</a:t>
            </a:r>
            <a:r>
              <a:rPr sz="2400" dirty="0" smtClean="0">
                <a:solidFill>
                  <a:srgbClr val="000000"/>
                </a:solidFill>
                <a:latin typeface="ヒラギノ角ゴ Std"/>
                <a:ea typeface="ヒラギノ角ゴ Std"/>
                <a:cs typeface="ヒラギノ角ゴ Std"/>
                <a:sym typeface="ヒラギノ角ゴ Std"/>
              </a:rPr>
              <a:t>り</a:t>
            </a:r>
            <a:r>
              <a:rPr lang="ja-JP" altLang="en-US" sz="2400" dirty="0" smtClean="0">
                <a:solidFill>
                  <a:schemeClr val="tx1"/>
                </a:solidFill>
                <a:latin typeface="ヒラギノ角ゴ Std"/>
                <a:ea typeface="ヒラギノ角ゴ Std"/>
                <a:cs typeface="ヒラギノ角ゴ Std"/>
                <a:sym typeface="ヒラギノ角ゴ Std"/>
              </a:rPr>
              <a:t>、</a:t>
            </a:r>
            <a:r>
              <a:rPr sz="2600" dirty="0" smtClean="0">
                <a:solidFill>
                  <a:srgbClr val="323332"/>
                </a:solidFill>
                <a:latin typeface="ヒラギノ角ゴ Std"/>
                <a:ea typeface="ヒラギノ角ゴ Std"/>
                <a:cs typeface="ヒラギノ角ゴ Std"/>
                <a:sym typeface="ヒラギノ角ゴ Std"/>
              </a:rPr>
              <a:t>長い</a:t>
            </a:r>
            <a:r>
              <a:rPr sz="2600" dirty="0">
                <a:solidFill>
                  <a:srgbClr val="323332"/>
                </a:solidFill>
                <a:latin typeface="ヒラギノ角ゴ Std"/>
                <a:ea typeface="ヒラギノ角ゴ Std"/>
                <a:cs typeface="ヒラギノ角ゴ Std"/>
                <a:sym typeface="ヒラギノ角ゴ Std"/>
              </a:rPr>
              <a:t>自然史</a:t>
            </a:r>
            <a:r>
              <a:rPr sz="2400" dirty="0">
                <a:solidFill>
                  <a:srgbClr val="323332"/>
                </a:solidFill>
                <a:latin typeface="ヒラギノ角ゴ Std"/>
                <a:ea typeface="ヒラギノ角ゴ Std"/>
                <a:cs typeface="ヒラギノ角ゴ Std"/>
                <a:sym typeface="ヒラギノ角ゴ Std"/>
              </a:rPr>
              <a:t>を</a:t>
            </a:r>
            <a:r>
              <a:rPr sz="2400" dirty="0" smtClean="0">
                <a:solidFill>
                  <a:srgbClr val="323332"/>
                </a:solidFill>
                <a:latin typeface="ヒラギノ角ゴ Std"/>
                <a:ea typeface="ヒラギノ角ゴ Std"/>
                <a:cs typeface="ヒラギノ角ゴ Std"/>
                <a:sym typeface="ヒラギノ角ゴ Std"/>
              </a:rPr>
              <a:t>持つ</a:t>
            </a:r>
            <a:r>
              <a:rPr lang="ja-JP" altLang="en-US" sz="2400" dirty="0" smtClean="0">
                <a:solidFill>
                  <a:srgbClr val="323332"/>
                </a:solidFill>
                <a:latin typeface="ヒラギノ角ゴ Std"/>
                <a:ea typeface="ヒラギノ角ゴ Std"/>
                <a:cs typeface="ヒラギノ角ゴ Std"/>
                <a:sym typeface="ヒラギノ角ゴ Std"/>
              </a:rPr>
              <a:t>いる。</a:t>
            </a:r>
            <a:endParaRPr lang="en-US" altLang="ja-JP" sz="2400" dirty="0" smtClean="0">
              <a:solidFill>
                <a:srgbClr val="323332"/>
              </a:solidFill>
              <a:latin typeface="ヒラギノ角ゴ Std"/>
              <a:ea typeface="ヒラギノ角ゴ Std"/>
              <a:cs typeface="ヒラギノ角ゴ Std"/>
              <a:sym typeface="ヒラギノ角ゴ Std"/>
            </a:endParaRPr>
          </a:p>
          <a:p>
            <a:pPr marL="228577" indent="-228577" algn="l" defTabSz="457152">
              <a:lnSpc>
                <a:spcPct val="120000"/>
              </a:lnSpc>
              <a:buSzPct val="100000"/>
              <a:buChar char="•"/>
              <a:defRPr sz="1800">
                <a:solidFill>
                  <a:srgbClr val="000000"/>
                </a:solidFill>
              </a:defRPr>
            </a:pPr>
            <a:endParaRPr sz="2400" dirty="0" smtClean="0">
              <a:solidFill>
                <a:srgbClr val="323332"/>
              </a:solidFill>
              <a:latin typeface="ヒラギノ角ゴ Std"/>
              <a:ea typeface="ヒラギノ角ゴ Std"/>
              <a:cs typeface="ヒラギノ角ゴ Std"/>
              <a:sym typeface="ヒラギノ角ゴ Std"/>
            </a:endParaRPr>
          </a:p>
          <a:p>
            <a:pPr marL="228577" indent="-228577" algn="l" defTabSz="457152">
              <a:lnSpc>
                <a:spcPct val="120000"/>
              </a:lnSpc>
              <a:buSzPct val="100000"/>
              <a:buChar char="•"/>
              <a:defRPr sz="1800">
                <a:solidFill>
                  <a:srgbClr val="000000"/>
                </a:solidFill>
              </a:defRPr>
            </a:pPr>
            <a:r>
              <a:rPr sz="2400" dirty="0">
                <a:solidFill>
                  <a:srgbClr val="323332"/>
                </a:solidFill>
                <a:latin typeface="ヒラギノ角ゴ Std"/>
                <a:ea typeface="ヒラギノ角ゴ Std"/>
                <a:cs typeface="ヒラギノ角ゴ Std"/>
                <a:sym typeface="ヒラギノ角ゴ Std"/>
              </a:rPr>
              <a:t>40歳過ぎるとがんが急増するのは、</a:t>
            </a:r>
            <a:r>
              <a:rPr sz="2400" dirty="0">
                <a:solidFill>
                  <a:srgbClr val="000000"/>
                </a:solidFill>
                <a:latin typeface="ヒラギノ角ゴ Std"/>
                <a:ea typeface="ヒラギノ角ゴ Std"/>
                <a:cs typeface="ヒラギノ角ゴ Std"/>
                <a:sym typeface="ヒラギノ角ゴ Std"/>
              </a:rPr>
              <a:t>１０−20歳代の喫煙を含むの</a:t>
            </a:r>
            <a:r>
              <a:rPr sz="2400" dirty="0">
                <a:solidFill>
                  <a:srgbClr val="FF2C29"/>
                </a:solidFill>
                <a:latin typeface="ヒラギノ角ゴ Std"/>
                <a:ea typeface="ヒラギノ角ゴ Std"/>
                <a:cs typeface="ヒラギノ角ゴ Std"/>
                <a:sym typeface="ヒラギノ角ゴ Std"/>
              </a:rPr>
              <a:t>生活習慣</a:t>
            </a:r>
            <a:r>
              <a:rPr sz="2400" dirty="0" smtClean="0">
                <a:solidFill>
                  <a:srgbClr val="323332"/>
                </a:solidFill>
                <a:latin typeface="ヒラギノ角ゴ Std"/>
                <a:ea typeface="ヒラギノ角ゴ Std"/>
                <a:cs typeface="ヒラギノ角ゴ Std"/>
                <a:sym typeface="ヒラギノ角ゴ Std"/>
              </a:rPr>
              <a:t>が</a:t>
            </a:r>
            <a:r>
              <a:rPr lang="ja-JP" altLang="en-US" sz="2400" dirty="0" smtClean="0">
                <a:solidFill>
                  <a:srgbClr val="323332"/>
                </a:solidFill>
                <a:latin typeface="ヒラギノ角ゴ Std"/>
                <a:ea typeface="ヒラギノ角ゴ Std"/>
                <a:cs typeface="ヒラギノ角ゴ Std"/>
                <a:sym typeface="ヒラギノ角ゴ Std"/>
              </a:rPr>
              <a:t>、</a:t>
            </a:r>
            <a:endParaRPr lang="en-US" altLang="ja-JP" sz="2400" dirty="0" smtClean="0">
              <a:solidFill>
                <a:srgbClr val="323332"/>
              </a:solidFill>
              <a:latin typeface="ヒラギノ角ゴ Std"/>
              <a:ea typeface="ヒラギノ角ゴ Std"/>
              <a:cs typeface="ヒラギノ角ゴ Std"/>
              <a:sym typeface="ヒラギノ角ゴ Std"/>
            </a:endParaRPr>
          </a:p>
          <a:p>
            <a:pPr marL="228577" indent="-228577" algn="l" defTabSz="457152">
              <a:lnSpc>
                <a:spcPct val="120000"/>
              </a:lnSpc>
              <a:buSzPct val="100000"/>
              <a:defRPr sz="1800">
                <a:solidFill>
                  <a:srgbClr val="000000"/>
                </a:solidFill>
              </a:defRPr>
            </a:pPr>
            <a:r>
              <a:rPr lang="ja-JP" altLang="en-US" sz="2400" dirty="0" smtClean="0">
                <a:solidFill>
                  <a:srgbClr val="000000"/>
                </a:solidFill>
                <a:latin typeface="ヒラギノ角ゴ Std"/>
                <a:ea typeface="ヒラギノ角ゴ Std"/>
                <a:cs typeface="ヒラギノ角ゴ Std"/>
                <a:sym typeface="ヒラギノ角ゴ Std"/>
              </a:rPr>
              <a:t>　</a:t>
            </a:r>
            <a:r>
              <a:rPr sz="2400" dirty="0" smtClean="0">
                <a:solidFill>
                  <a:srgbClr val="000000"/>
                </a:solidFill>
                <a:latin typeface="ヒラギノ角ゴ Std"/>
                <a:ea typeface="ヒラギノ角ゴ Std"/>
                <a:cs typeface="ヒラギノ角ゴ Std"/>
                <a:sym typeface="ヒラギノ角ゴ Std"/>
              </a:rPr>
              <a:t>がん</a:t>
            </a:r>
            <a:r>
              <a:rPr sz="2400" dirty="0">
                <a:solidFill>
                  <a:schemeClr val="tx1"/>
                </a:solidFill>
                <a:latin typeface="ヒラギノ角ゴ Std"/>
                <a:ea typeface="ヒラギノ角ゴ Std"/>
                <a:cs typeface="ヒラギノ角ゴ Std"/>
                <a:sym typeface="ヒラギノ角ゴ Std"/>
              </a:rPr>
              <a:t>の</a:t>
            </a:r>
            <a:r>
              <a:rPr sz="2400" dirty="0">
                <a:solidFill>
                  <a:srgbClr val="000000"/>
                </a:solidFill>
                <a:latin typeface="ヒラギノ角ゴ Std"/>
                <a:ea typeface="ヒラギノ角ゴ Std"/>
                <a:cs typeface="ヒラギノ角ゴ Std"/>
                <a:sym typeface="ヒラギノ角ゴ Std"/>
              </a:rPr>
              <a:t>発生</a:t>
            </a:r>
            <a:r>
              <a:rPr sz="2400" dirty="0">
                <a:solidFill>
                  <a:srgbClr val="323332"/>
                </a:solidFill>
                <a:latin typeface="ヒラギノ角ゴ Std"/>
                <a:ea typeface="ヒラギノ角ゴ Std"/>
                <a:cs typeface="ヒラギノ角ゴ Std"/>
                <a:sym typeface="ヒラギノ角ゴ Std"/>
              </a:rPr>
              <a:t>に</a:t>
            </a:r>
            <a:r>
              <a:rPr sz="2400" dirty="0" smtClean="0">
                <a:solidFill>
                  <a:srgbClr val="323332"/>
                </a:solidFill>
                <a:latin typeface="ヒラギノ角ゴ Std"/>
                <a:ea typeface="ヒラギノ角ゴ Std"/>
                <a:cs typeface="ヒラギノ角ゴ Std"/>
                <a:sym typeface="ヒラギノ角ゴ Std"/>
              </a:rPr>
              <a:t>関与</a:t>
            </a:r>
            <a:r>
              <a:rPr lang="ja-JP" altLang="en-US" sz="2400" dirty="0" smtClean="0">
                <a:solidFill>
                  <a:srgbClr val="323332"/>
                </a:solidFill>
                <a:latin typeface="ヒラギノ角ゴ Std"/>
                <a:ea typeface="ヒラギノ角ゴ Std"/>
                <a:cs typeface="ヒラギノ角ゴ Std"/>
                <a:sym typeface="ヒラギノ角ゴ Std"/>
              </a:rPr>
              <a:t>。</a:t>
            </a:r>
            <a:r>
              <a:rPr sz="2400" dirty="0" smtClean="0">
                <a:solidFill>
                  <a:srgbClr val="323332"/>
                </a:solidFill>
                <a:latin typeface="ヒラギノ角ゴ Std"/>
                <a:ea typeface="ヒラギノ角ゴ Std"/>
                <a:cs typeface="ヒラギノ角ゴ Std"/>
                <a:sym typeface="ヒラギノ角ゴ Std"/>
              </a:rPr>
              <a:t>それ</a:t>
            </a:r>
            <a:r>
              <a:rPr sz="2400" dirty="0">
                <a:solidFill>
                  <a:srgbClr val="323332"/>
                </a:solidFill>
                <a:latin typeface="ヒラギノ角ゴ Std"/>
                <a:ea typeface="ヒラギノ角ゴ Std"/>
                <a:cs typeface="ヒラギノ角ゴ Std"/>
                <a:sym typeface="ヒラギノ角ゴ Std"/>
              </a:rPr>
              <a:t>は、</a:t>
            </a:r>
            <a:r>
              <a:rPr sz="2400" dirty="0">
                <a:solidFill>
                  <a:srgbClr val="FF2C0C"/>
                </a:solidFill>
                <a:latin typeface="ヒラギノ角ゴ Std"/>
                <a:ea typeface="ヒラギノ角ゴ Std"/>
                <a:cs typeface="ヒラギノ角ゴ Std"/>
                <a:sym typeface="ヒラギノ角ゴ Std"/>
              </a:rPr>
              <a:t>生活習慣の改善</a:t>
            </a:r>
            <a:r>
              <a:rPr sz="2400" dirty="0">
                <a:solidFill>
                  <a:srgbClr val="323332"/>
                </a:solidFill>
                <a:latin typeface="ヒラギノ角ゴ Std"/>
                <a:ea typeface="ヒラギノ角ゴ Std"/>
                <a:cs typeface="ヒラギノ角ゴ Std"/>
                <a:sym typeface="ヒラギノ角ゴ Std"/>
              </a:rPr>
              <a:t>により</a:t>
            </a:r>
            <a:r>
              <a:rPr sz="2400" dirty="0">
                <a:solidFill>
                  <a:schemeClr val="tx1"/>
                </a:solidFill>
                <a:latin typeface="ヒラギノ角ゴ Std"/>
                <a:ea typeface="ヒラギノ角ゴ Std"/>
                <a:cs typeface="ヒラギノ角ゴ Std"/>
                <a:sym typeface="ヒラギノ角ゴ Std"/>
              </a:rPr>
              <a:t>がんを予防</a:t>
            </a:r>
            <a:r>
              <a:rPr sz="2400" dirty="0">
                <a:solidFill>
                  <a:srgbClr val="000000"/>
                </a:solidFill>
                <a:latin typeface="ヒラギノ角ゴ Std"/>
                <a:ea typeface="ヒラギノ角ゴ Std"/>
                <a:cs typeface="ヒラギノ角ゴ Std"/>
                <a:sym typeface="ヒラギノ角ゴ Std"/>
              </a:rPr>
              <a:t>することを</a:t>
            </a:r>
            <a:r>
              <a:rPr sz="2400" dirty="0" smtClean="0">
                <a:solidFill>
                  <a:srgbClr val="000000"/>
                </a:solidFill>
                <a:latin typeface="ヒラギノ角ゴ Std"/>
                <a:ea typeface="ヒラギノ角ゴ Std"/>
                <a:cs typeface="ヒラギノ角ゴ Std"/>
                <a:sym typeface="ヒラギノ角ゴ Std"/>
              </a:rPr>
              <a:t>示し</a:t>
            </a:r>
            <a:r>
              <a:rPr lang="ja-JP" altLang="en-US" sz="2400" dirty="0" smtClean="0">
                <a:solidFill>
                  <a:srgbClr val="000000"/>
                </a:solidFill>
                <a:latin typeface="ヒラギノ角ゴ Std"/>
                <a:ea typeface="ヒラギノ角ゴ Std"/>
                <a:cs typeface="ヒラギノ角ゴ Std"/>
                <a:sym typeface="ヒラギノ角ゴ Std"/>
              </a:rPr>
              <a:t>いる。</a:t>
            </a:r>
            <a:endParaRPr lang="en-US" altLang="ja-JP" sz="2400" dirty="0" smtClean="0">
              <a:solidFill>
                <a:srgbClr val="000000"/>
              </a:solidFill>
              <a:latin typeface="ヒラギノ角ゴ Std"/>
              <a:ea typeface="ヒラギノ角ゴ Std"/>
              <a:cs typeface="ヒラギノ角ゴ Std"/>
              <a:sym typeface="ヒラギノ角ゴ Std"/>
            </a:endParaRPr>
          </a:p>
          <a:p>
            <a:pPr marL="228577" indent="-228577" algn="l" defTabSz="457152">
              <a:lnSpc>
                <a:spcPct val="120000"/>
              </a:lnSpc>
              <a:buSzPct val="100000"/>
              <a:buChar char="•"/>
              <a:defRPr sz="1800">
                <a:solidFill>
                  <a:srgbClr val="000000"/>
                </a:solidFill>
              </a:defRPr>
            </a:pPr>
            <a:endParaRPr sz="2400" dirty="0" smtClean="0">
              <a:solidFill>
                <a:srgbClr val="323332"/>
              </a:solidFill>
              <a:latin typeface="ヒラギノ角ゴ Std"/>
              <a:ea typeface="ヒラギノ角ゴ Std"/>
              <a:cs typeface="ヒラギノ角ゴ Std"/>
              <a:sym typeface="ヒラギノ角ゴ Std"/>
            </a:endParaRPr>
          </a:p>
          <a:p>
            <a:pPr marL="228577" indent="-228577" algn="l" defTabSz="457152">
              <a:lnSpc>
                <a:spcPct val="120000"/>
              </a:lnSpc>
              <a:buSzPct val="100000"/>
              <a:buChar char="•"/>
              <a:defRPr sz="1800">
                <a:solidFill>
                  <a:srgbClr val="000000"/>
                </a:solidFill>
              </a:defRPr>
            </a:pPr>
            <a:r>
              <a:rPr sz="2400" dirty="0">
                <a:solidFill>
                  <a:srgbClr val="323332"/>
                </a:solidFill>
                <a:latin typeface="ヒラギノ角ゴ Std"/>
                <a:ea typeface="ヒラギノ角ゴ Std"/>
                <a:cs typeface="ヒラギノ角ゴ Std"/>
                <a:sym typeface="ヒラギノ角ゴ Std"/>
              </a:rPr>
              <a:t>がんは</a:t>
            </a:r>
            <a:r>
              <a:rPr sz="2400" dirty="0">
                <a:solidFill>
                  <a:srgbClr val="3F8DE2"/>
                </a:solidFill>
                <a:latin typeface="ヒラギノ角ゴ Std"/>
                <a:ea typeface="ヒラギノ角ゴ Std"/>
                <a:cs typeface="ヒラギノ角ゴ Std"/>
                <a:sym typeface="ヒラギノ角ゴ Std"/>
              </a:rPr>
              <a:t>、老化の一種</a:t>
            </a:r>
            <a:r>
              <a:rPr sz="2400" dirty="0">
                <a:solidFill>
                  <a:srgbClr val="323332"/>
                </a:solidFill>
                <a:latin typeface="ヒラギノ角ゴ Std"/>
                <a:ea typeface="ヒラギノ角ゴ Std"/>
                <a:cs typeface="ヒラギノ角ゴ Std"/>
                <a:sym typeface="ヒラギノ角ゴ Std"/>
              </a:rPr>
              <a:t>です。</a:t>
            </a:r>
            <a:r>
              <a:rPr sz="2400" dirty="0">
                <a:solidFill>
                  <a:srgbClr val="000000"/>
                </a:solidFill>
                <a:latin typeface="ヒラギノ角ゴ Std"/>
                <a:ea typeface="ヒラギノ角ゴ Std"/>
                <a:cs typeface="ヒラギノ角ゴ Std"/>
                <a:sym typeface="ヒラギノ角ゴ Std"/>
              </a:rPr>
              <a:t>長生きするとがんが増える</a:t>
            </a:r>
            <a:r>
              <a:rPr sz="2400" dirty="0">
                <a:solidFill>
                  <a:srgbClr val="323332"/>
                </a:solidFill>
                <a:latin typeface="ヒラギノ角ゴ Std"/>
                <a:ea typeface="ヒラギノ角ゴ Std"/>
                <a:cs typeface="ヒラギノ角ゴ Std"/>
                <a:sym typeface="ヒラギノ角ゴ Std"/>
              </a:rPr>
              <a:t>のは、遺伝子異常の蓄積と、免疫細胞の働きが衰えるからなのです。</a:t>
            </a:r>
          </a:p>
          <a:p>
            <a:pPr marL="228577" indent="-228577" algn="l" defTabSz="457152">
              <a:lnSpc>
                <a:spcPct val="120000"/>
              </a:lnSpc>
              <a:buSzPct val="100000"/>
              <a:buChar char="•"/>
              <a:defRPr sz="1800">
                <a:solidFill>
                  <a:srgbClr val="000000"/>
                </a:solidFill>
              </a:defRPr>
            </a:pPr>
            <a:r>
              <a:rPr sz="2400" dirty="0">
                <a:solidFill>
                  <a:srgbClr val="323332"/>
                </a:solidFill>
                <a:latin typeface="ヒラギノ角ゴ Std"/>
                <a:ea typeface="ヒラギノ角ゴ Std"/>
                <a:cs typeface="ヒラギノ角ゴ Std"/>
                <a:sym typeface="ヒラギノ角ゴ Std"/>
              </a:rPr>
              <a:t>日本は</a:t>
            </a:r>
            <a:r>
              <a:rPr sz="2400" dirty="0">
                <a:solidFill>
                  <a:srgbClr val="FF3801"/>
                </a:solidFill>
                <a:latin typeface="ヒラギノ角ゴ Std"/>
                <a:ea typeface="ヒラギノ角ゴ Std"/>
                <a:cs typeface="ヒラギノ角ゴ Std"/>
                <a:sym typeface="ヒラギノ角ゴ Std"/>
              </a:rPr>
              <a:t>「</a:t>
            </a:r>
            <a:r>
              <a:rPr sz="2400" dirty="0">
                <a:solidFill>
                  <a:srgbClr val="CF332E"/>
                </a:solidFill>
                <a:latin typeface="ヒラギノ角ゴ Std"/>
                <a:ea typeface="ヒラギノ角ゴ Std"/>
                <a:cs typeface="ヒラギノ角ゴ Std"/>
                <a:sym typeface="ヒラギノ角ゴ Std"/>
              </a:rPr>
              <a:t>世界一の長寿国」</a:t>
            </a:r>
            <a:r>
              <a:rPr sz="2400" dirty="0">
                <a:latin typeface="ヒラギノ角ゴ Std"/>
                <a:ea typeface="ヒラギノ角ゴ Std"/>
                <a:cs typeface="ヒラギノ角ゴ Std"/>
                <a:sym typeface="ヒラギノ角ゴ Std"/>
              </a:rPr>
              <a:t>になった結果、現在、</a:t>
            </a:r>
            <a:r>
              <a:rPr sz="2400" dirty="0">
                <a:solidFill>
                  <a:srgbClr val="CF332E"/>
                </a:solidFill>
                <a:latin typeface="ヒラギノ角ゴ Std"/>
                <a:ea typeface="ヒラギノ角ゴ Std"/>
                <a:cs typeface="ヒラギノ角ゴ Std"/>
                <a:sym typeface="ヒラギノ角ゴ Std"/>
              </a:rPr>
              <a:t>2人に1人ががんにかかり、3人に1人ががんで死亡</a:t>
            </a:r>
            <a:r>
              <a:rPr sz="2400" dirty="0" smtClean="0">
                <a:solidFill>
                  <a:srgbClr val="CF332E"/>
                </a:solidFill>
                <a:latin typeface="ヒラギノ角ゴ Std"/>
                <a:ea typeface="ヒラギノ角ゴ Std"/>
                <a:cs typeface="ヒラギノ角ゴ Std"/>
                <a:sym typeface="ヒラギノ角ゴ Std"/>
              </a:rPr>
              <a:t>、</a:t>
            </a:r>
            <a:r>
              <a:rPr lang="ja-JP" altLang="en-US" sz="2400" dirty="0" smtClean="0">
                <a:solidFill>
                  <a:srgbClr val="000000"/>
                </a:solidFill>
                <a:latin typeface="ヒラギノ角ゴ Std"/>
                <a:ea typeface="ヒラギノ角ゴ Std"/>
                <a:cs typeface="ヒラギノ角ゴ Std"/>
                <a:sym typeface="ヒラギノ角ゴ Std"/>
              </a:rPr>
              <a:t>まさに、</a:t>
            </a:r>
            <a:r>
              <a:rPr sz="2400" dirty="0" smtClean="0">
                <a:solidFill>
                  <a:srgbClr val="CF332E"/>
                </a:solidFill>
                <a:latin typeface="ヒラギノ角ゴ Std"/>
                <a:ea typeface="ヒラギノ角ゴ Std"/>
                <a:cs typeface="ヒラギノ角ゴ Std"/>
                <a:sym typeface="ヒラギノ角ゴ Std"/>
              </a:rPr>
              <a:t>「</a:t>
            </a:r>
            <a:r>
              <a:rPr sz="2400" dirty="0">
                <a:solidFill>
                  <a:srgbClr val="CF332E"/>
                </a:solidFill>
                <a:latin typeface="ヒラギノ角ゴ Std"/>
                <a:ea typeface="ヒラギノ角ゴ Std"/>
                <a:cs typeface="ヒラギノ角ゴ Std"/>
                <a:sym typeface="ヒラギノ角ゴ Std"/>
              </a:rPr>
              <a:t>世界一のがん大国」</a:t>
            </a:r>
            <a:r>
              <a:rPr sz="2400" dirty="0">
                <a:latin typeface="ヒラギノ角ゴ Std"/>
                <a:ea typeface="ヒラギノ角ゴ Std"/>
                <a:cs typeface="ヒラギノ角ゴ Std"/>
                <a:sym typeface="ヒラギノ角ゴ Std"/>
              </a:rPr>
              <a:t>になりました。</a:t>
            </a:r>
            <a:endParaRPr sz="2400" dirty="0" smtClean="0">
              <a:latin typeface="ヒラギノ角ゴ Std"/>
              <a:ea typeface="ヒラギノ角ゴ Std"/>
              <a:cs typeface="ヒラギノ角ゴ Std"/>
              <a:sym typeface="ヒラギノ角ゴ Std"/>
            </a:endParaRPr>
          </a:p>
        </p:txBody>
      </p:sp>
    </p:spTree>
  </p:cSld>
  <p:clrMapOvr>
    <a:masterClrMapping/>
  </p:clrMapOvr>
  <p:transition spd="med" advTm="32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odjrh3000000h909.png"/>
          <p:cNvPicPr/>
          <p:nvPr/>
        </p:nvPicPr>
        <p:blipFill>
          <a:blip r:embed="rId3">
            <a:extLst/>
          </a:blip>
          <a:stretch>
            <a:fillRect/>
          </a:stretch>
        </p:blipFill>
        <p:spPr>
          <a:xfrm>
            <a:off x="1504155" y="2836092"/>
            <a:ext cx="9613901" cy="6917510"/>
          </a:xfrm>
          <a:prstGeom prst="rect">
            <a:avLst/>
          </a:prstGeom>
          <a:ln w="12700">
            <a:miter lim="400000"/>
          </a:ln>
        </p:spPr>
      </p:pic>
      <p:sp>
        <p:nvSpPr>
          <p:cNvPr id="75" name="Shape 75"/>
          <p:cNvSpPr/>
          <p:nvPr/>
        </p:nvSpPr>
        <p:spPr>
          <a:xfrm>
            <a:off x="3911602" y="174507"/>
            <a:ext cx="5181601" cy="595023"/>
          </a:xfrm>
          <a:prstGeom prst="rect">
            <a:avLst/>
          </a:prstGeom>
          <a:ln w="12700">
            <a:miter lim="400000"/>
          </a:ln>
          <a:extLst>
            <a:ext uri="{C572A759-6A51-4108-AA02-DFA0A04FC94B}">
              <ma14:wrappingTextBoxFlag xmlns="" xmlns:ma14="http://schemas.microsoft.com/office/mac/drawingml/2011/main" xmlns:mv="urn:schemas-microsoft-com:mac:vml" xmlns:mc="http://schemas.openxmlformats.org/markup-compatibility/2006" val="1"/>
            </a:ext>
          </a:extLst>
        </p:spPr>
        <p:txBody>
          <a:bodyPr lIns="50794" tIns="50794" rIns="50794" bIns="50794" anchor="ctr">
            <a:spAutoFit/>
          </a:bodyPr>
          <a:lstStyle>
            <a:lvl1pPr>
              <a:defRPr sz="3600">
                <a:solidFill>
                  <a:srgbClr val="000000"/>
                </a:solidFill>
                <a:latin typeface="ＤＦＰ太丸ゴシック体"/>
                <a:ea typeface="ＤＦＰ太丸ゴシック体"/>
                <a:cs typeface="ＤＦＰ太丸ゴシック体"/>
                <a:sym typeface="ＤＦＰ太丸ゴシック体"/>
              </a:defRPr>
            </a:lvl1pPr>
          </a:lstStyle>
          <a:p>
            <a:pPr lvl="0">
              <a:defRPr sz="1800"/>
            </a:pPr>
            <a:r>
              <a:rPr sz="3200" dirty="0">
                <a:solidFill>
                  <a:srgbClr val="18579B"/>
                </a:solidFill>
              </a:rPr>
              <a:t>がんの原因</a:t>
            </a:r>
          </a:p>
        </p:txBody>
      </p:sp>
      <p:sp>
        <p:nvSpPr>
          <p:cNvPr id="76" name="Shape 76"/>
          <p:cNvSpPr/>
          <p:nvPr/>
        </p:nvSpPr>
        <p:spPr>
          <a:xfrm>
            <a:off x="8515098" y="4984774"/>
            <a:ext cx="5181601" cy="872021"/>
          </a:xfrm>
          <a:prstGeom prst="rect">
            <a:avLst/>
          </a:prstGeom>
          <a:ln w="12700">
            <a:miter lim="400000"/>
          </a:ln>
          <a:extLst>
            <a:ext uri="{C572A759-6A51-4108-AA02-DFA0A04FC94B}">
              <ma14:wrappingTextBoxFlag xmlns="" xmlns:ma14="http://schemas.microsoft.com/office/mac/drawingml/2011/main" xmlns:mv="urn:schemas-microsoft-com:mac:vml" xmlns:mc="http://schemas.openxmlformats.org/markup-compatibility/2006" val="1"/>
            </a:ext>
          </a:extLst>
        </p:spPr>
        <p:txBody>
          <a:bodyPr lIns="50794" tIns="50794" rIns="50794" bIns="50794" anchor="ctr">
            <a:spAutoFit/>
          </a:bodyPr>
          <a:lstStyle/>
          <a:p>
            <a:pPr lvl="0">
              <a:defRPr sz="1800">
                <a:solidFill>
                  <a:srgbClr val="000000"/>
                </a:solidFill>
              </a:defRPr>
            </a:pPr>
            <a:r>
              <a:rPr sz="2700" dirty="0">
                <a:latin typeface="ＭＳ ゴシック"/>
                <a:ea typeface="ＭＳ ゴシック"/>
                <a:cs typeface="ＭＳ ゴシック"/>
                <a:sym typeface="ＭＳ ゴシック"/>
              </a:rPr>
              <a:t>遺伝子診断</a:t>
            </a:r>
          </a:p>
          <a:p>
            <a:pPr lvl="0">
              <a:defRPr sz="1800">
                <a:solidFill>
                  <a:srgbClr val="000000"/>
                </a:solidFill>
              </a:defRPr>
            </a:pPr>
            <a:r>
              <a:rPr sz="2300" dirty="0">
                <a:solidFill>
                  <a:srgbClr val="FF2F01"/>
                </a:solidFill>
                <a:latin typeface="ＭＳ ゴシック"/>
                <a:ea typeface="ＭＳ ゴシック"/>
                <a:cs typeface="ＭＳ ゴシック"/>
                <a:sym typeface="ＭＳ ゴシック"/>
              </a:rPr>
              <a:t>オ-ダ-メイドがん一次予防</a:t>
            </a:r>
          </a:p>
        </p:txBody>
      </p:sp>
      <p:sp>
        <p:nvSpPr>
          <p:cNvPr id="77" name="Shape 77"/>
          <p:cNvSpPr/>
          <p:nvPr/>
        </p:nvSpPr>
        <p:spPr>
          <a:xfrm>
            <a:off x="2294270" y="924286"/>
            <a:ext cx="8005431" cy="1738938"/>
          </a:xfrm>
          <a:prstGeom prst="rect">
            <a:avLst/>
          </a:prstGeom>
          <a:ln w="12700">
            <a:solidFill/>
            <a:miter lim="400000"/>
          </a:ln>
          <a:extLst>
            <a:ext uri="{C572A759-6A51-4108-AA02-DFA0A04FC94B}">
              <ma14:wrappingTextBoxFlag xmlns="" xmlns:ma14="http://schemas.microsoft.com/office/mac/drawingml/2011/main" xmlns:mv="urn:schemas-microsoft-com:mac:vml" xmlns:mc="http://schemas.openxmlformats.org/markup-compatibility/2006" val="1"/>
            </a:ext>
          </a:extLst>
        </p:spPr>
        <p:txBody>
          <a:bodyPr lIns="0" tIns="0" rIns="0" bIns="0" anchor="ctr">
            <a:spAutoFit/>
          </a:bodyPr>
          <a:lstStyle/>
          <a:p>
            <a:pPr lvl="0" algn="l">
              <a:defRPr sz="1800">
                <a:solidFill>
                  <a:srgbClr val="000000"/>
                </a:solidFill>
              </a:defRPr>
            </a:pPr>
            <a:r>
              <a:rPr sz="2600" dirty="0">
                <a:latin typeface="ＭＳ Ｐゴシック"/>
                <a:ea typeface="ＭＳ Ｐゴシック"/>
                <a:cs typeface="ＭＳ Ｐゴシック"/>
                <a:sym typeface="ＭＳ Ｐゴシック"/>
              </a:rPr>
              <a:t>＊喫煙　３０％：</a:t>
            </a:r>
            <a:r>
              <a:rPr sz="2600" dirty="0">
                <a:solidFill>
                  <a:srgbClr val="FF2C1B"/>
                </a:solidFill>
                <a:latin typeface="ＭＳ Ｐゴシック"/>
                <a:ea typeface="ＭＳ Ｐゴシック"/>
                <a:cs typeface="ＭＳ Ｐゴシック"/>
                <a:sym typeface="ＭＳ Ｐゴシック"/>
              </a:rPr>
              <a:t>禁煙によりがんを３０％減少</a:t>
            </a:r>
            <a:endParaRPr sz="2600" dirty="0">
              <a:latin typeface="ＭＳ Ｐゴシック"/>
              <a:ea typeface="ＭＳ Ｐゴシック"/>
              <a:cs typeface="ＭＳ Ｐゴシック"/>
              <a:sym typeface="ＭＳ Ｐゴシック"/>
            </a:endParaRPr>
          </a:p>
          <a:p>
            <a:pPr lvl="0" algn="l">
              <a:defRPr sz="1800">
                <a:solidFill>
                  <a:srgbClr val="000000"/>
                </a:solidFill>
              </a:defRPr>
            </a:pPr>
            <a:r>
              <a:rPr sz="2600" dirty="0">
                <a:latin typeface="ＭＳ Ｐゴシック"/>
                <a:ea typeface="ＭＳ Ｐゴシック"/>
                <a:cs typeface="ＭＳ Ｐゴシック"/>
                <a:sym typeface="ＭＳ Ｐゴシック"/>
              </a:rPr>
              <a:t>＊食事　肥満　３０％</a:t>
            </a:r>
          </a:p>
          <a:p>
            <a:pPr lvl="0" algn="l">
              <a:defRPr sz="1800">
                <a:solidFill>
                  <a:srgbClr val="000000"/>
                </a:solidFill>
              </a:defRPr>
            </a:pPr>
            <a:r>
              <a:rPr sz="2600" dirty="0">
                <a:latin typeface="ＭＳ Ｐゴシック"/>
                <a:ea typeface="ＭＳ Ｐゴシック"/>
                <a:cs typeface="ＭＳ Ｐゴシック"/>
                <a:sym typeface="ＭＳ Ｐゴシック"/>
              </a:rPr>
              <a:t>＊感染（ウイルス、ヘリコ等）　１０-２０％</a:t>
            </a:r>
          </a:p>
          <a:p>
            <a:pPr lvl="0" algn="l">
              <a:defRPr sz="1800">
                <a:solidFill>
                  <a:srgbClr val="000000"/>
                </a:solidFill>
              </a:defRPr>
            </a:pPr>
            <a:r>
              <a:rPr sz="2600" dirty="0">
                <a:latin typeface="ＭＳ Ｐゴシック"/>
                <a:ea typeface="ＭＳ Ｐゴシック"/>
                <a:cs typeface="ＭＳ Ｐゴシック"/>
                <a:sym typeface="ＭＳ Ｐゴシック"/>
              </a:rPr>
              <a:t>＊家族性（遺伝性）　１０％　大腸がん</a:t>
            </a:r>
            <a:r>
              <a:rPr sz="2600" dirty="0" smtClean="0">
                <a:latin typeface="ＭＳ Ｐゴシック"/>
                <a:ea typeface="ＭＳ Ｐゴシック"/>
                <a:cs typeface="ＭＳ Ｐゴシック"/>
                <a:sym typeface="ＭＳ Ｐゴシック"/>
              </a:rPr>
              <a:t>等</a:t>
            </a:r>
            <a:endParaRPr lang="en-US" sz="2600" dirty="0" smtClean="0">
              <a:latin typeface="ＭＳ Ｐゴシック"/>
              <a:ea typeface="ＭＳ Ｐゴシック"/>
              <a:cs typeface="ＭＳ Ｐゴシック"/>
              <a:sym typeface="ＭＳ Ｐゴシック"/>
            </a:endParaRPr>
          </a:p>
          <a:p>
            <a:pPr lvl="0" algn="l">
              <a:defRPr sz="1800">
                <a:solidFill>
                  <a:srgbClr val="000000"/>
                </a:solidFill>
              </a:defRPr>
            </a:pPr>
            <a:endParaRPr sz="900" dirty="0">
              <a:latin typeface="ＭＳ Ｐゴシック"/>
              <a:ea typeface="ＭＳ Ｐゴシック"/>
              <a:cs typeface="ＭＳ Ｐゴシック"/>
              <a:sym typeface="ＭＳ Ｐゴシック"/>
            </a:endParaRPr>
          </a:p>
        </p:txBody>
      </p:sp>
      <p:sp>
        <p:nvSpPr>
          <p:cNvPr id="6" name="正方形/長方形 5"/>
          <p:cNvSpPr/>
          <p:nvPr/>
        </p:nvSpPr>
        <p:spPr>
          <a:xfrm flipH="1">
            <a:off x="3505203" y="9410699"/>
            <a:ext cx="7612855" cy="342901"/>
          </a:xfrm>
          <a:prstGeom prst="rect">
            <a:avLst/>
          </a:prstGeom>
        </p:spPr>
        <p:style>
          <a:lnRef idx="1">
            <a:schemeClr val="accent1"/>
          </a:lnRef>
          <a:fillRef idx="3">
            <a:schemeClr val="accent1"/>
          </a:fillRef>
          <a:effectRef idx="2">
            <a:schemeClr val="accent1"/>
          </a:effectRef>
          <a:fontRef idx="minor">
            <a:schemeClr val="lt1"/>
          </a:fontRef>
        </p:style>
        <p:txBody>
          <a:bodyPr lIns="91430" tIns="45715" rIns="91430" bIns="45715" rtlCol="0" anchor="ctr"/>
          <a:lstStyle/>
          <a:p>
            <a:pPr algn="ctr"/>
            <a:endParaRPr kumimoji="1" lang="ja-JP" altLang="en-US"/>
          </a:p>
        </p:txBody>
      </p:sp>
    </p:spTree>
  </p:cSld>
  <p:clrMapOvr>
    <a:masterClrMapping/>
  </p:clrMapOvr>
  <p:transition spd="med" advTm="1599"/>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270002" y="927100"/>
            <a:ext cx="10464801" cy="965200"/>
          </a:xfrm>
        </p:spPr>
        <p:txBody>
          <a:bodyPr/>
          <a:lstStyle/>
          <a:p>
            <a:r>
              <a:rPr lang="ja-JP" altLang="en-US" sz="4800" dirty="0" smtClean="0">
                <a:latin typeface="ヒラギノ角ゴ StdN W8"/>
                <a:ea typeface="ヒラギノ角ゴ StdN W8"/>
                <a:cs typeface="ヒラギノ角ゴ StdN W8"/>
              </a:rPr>
              <a:t>がん予防</a:t>
            </a:r>
            <a:endParaRPr lang="ja-JP" altLang="en-US" sz="4800" dirty="0">
              <a:latin typeface="ヒラギノ角ゴ StdN W8"/>
              <a:ea typeface="ヒラギノ角ゴ StdN W8"/>
              <a:cs typeface="ヒラギノ角ゴ StdN W8"/>
            </a:endParaRPr>
          </a:p>
        </p:txBody>
      </p:sp>
      <p:sp>
        <p:nvSpPr>
          <p:cNvPr id="3" name="テキスト プレースホルダ 2"/>
          <p:cNvSpPr>
            <a:spLocks noGrp="1"/>
          </p:cNvSpPr>
          <p:nvPr>
            <p:ph type="body" idx="1"/>
          </p:nvPr>
        </p:nvSpPr>
        <p:spPr>
          <a:xfrm>
            <a:off x="1270002" y="2743200"/>
            <a:ext cx="10464801" cy="6146800"/>
          </a:xfrm>
        </p:spPr>
        <p:txBody>
          <a:bodyPr/>
          <a:lstStyle/>
          <a:p>
            <a:r>
              <a:rPr lang="ja-JP" altLang="en-US" sz="4000" dirty="0" smtClean="0">
                <a:latin typeface="ＤＦＰ太丸ゴシック体"/>
                <a:ea typeface="ＤＦＰ太丸ゴシック体"/>
                <a:cs typeface="ＤＦＰ太丸ゴシック体"/>
              </a:rPr>
              <a:t>一次予防：</a:t>
            </a:r>
            <a:r>
              <a:rPr lang="ja-JP" altLang="en-US" sz="4000" dirty="0" smtClean="0">
                <a:solidFill>
                  <a:schemeClr val="tx1"/>
                </a:solidFill>
                <a:latin typeface="ＤＦＰ太丸ゴシック体"/>
                <a:ea typeface="ＤＦＰ太丸ゴシック体"/>
                <a:cs typeface="ＤＦＰ太丸ゴシック体"/>
              </a:rPr>
              <a:t>がんに</a:t>
            </a:r>
            <a:r>
              <a:rPr lang="ja-JP" altLang="en-US" sz="4000" dirty="0" smtClean="0">
                <a:solidFill>
                  <a:srgbClr val="FF0000"/>
                </a:solidFill>
                <a:latin typeface="ＤＦＰ太丸ゴシック体"/>
                <a:ea typeface="ＤＦＰ太丸ゴシック体"/>
                <a:cs typeface="ＤＦＰ太丸ゴシック体"/>
              </a:rPr>
              <a:t>懸からないようにする</a:t>
            </a:r>
            <a:endParaRPr lang="en-US" altLang="ja-JP" sz="4000" dirty="0" smtClean="0">
              <a:solidFill>
                <a:srgbClr val="FF0000"/>
              </a:solidFill>
              <a:latin typeface="ＤＦＰ太丸ゴシック体"/>
              <a:ea typeface="ＤＦＰ太丸ゴシック体"/>
              <a:cs typeface="ＤＦＰ太丸ゴシック体"/>
            </a:endParaRPr>
          </a:p>
          <a:p>
            <a:r>
              <a:rPr lang="ja-JP" altLang="en-US" sz="4000" dirty="0" smtClean="0">
                <a:latin typeface="ＤＦＰ太丸ゴシック体"/>
                <a:ea typeface="ＤＦＰ太丸ゴシック体"/>
                <a:cs typeface="ＤＦＰ太丸ゴシック体"/>
              </a:rPr>
              <a:t>（禁煙を含む生活習慣の改善）</a:t>
            </a:r>
            <a:endParaRPr lang="en-US" altLang="ja-JP" sz="4000" dirty="0" smtClean="0">
              <a:latin typeface="ＤＦＰ太丸ゴシック体"/>
              <a:ea typeface="ＤＦＰ太丸ゴシック体"/>
              <a:cs typeface="ＤＦＰ太丸ゴシック体"/>
            </a:endParaRPr>
          </a:p>
          <a:p>
            <a:endParaRPr lang="en-US" altLang="ja-JP" sz="4000" dirty="0" smtClean="0">
              <a:latin typeface="ＤＦＰ太丸ゴシック体"/>
              <a:ea typeface="ＤＦＰ太丸ゴシック体"/>
              <a:cs typeface="ＤＦＰ太丸ゴシック体"/>
            </a:endParaRPr>
          </a:p>
          <a:p>
            <a:endParaRPr lang="en-US" altLang="ja-JP" sz="4000" dirty="0" smtClean="0">
              <a:latin typeface="ＤＦＰ太丸ゴシック体"/>
              <a:ea typeface="ＤＦＰ太丸ゴシック体"/>
              <a:cs typeface="ＤＦＰ太丸ゴシック体"/>
            </a:endParaRPr>
          </a:p>
          <a:p>
            <a:r>
              <a:rPr lang="ja-JP" altLang="en-US" sz="4000" dirty="0" smtClean="0">
                <a:latin typeface="ＤＦＰ太丸ゴシック体"/>
                <a:ea typeface="ＤＦＰ太丸ゴシック体"/>
                <a:cs typeface="ＤＦＰ太丸ゴシック体"/>
              </a:rPr>
              <a:t>二次予防：がんで</a:t>
            </a:r>
            <a:r>
              <a:rPr lang="ja-JP" altLang="en-US" sz="4000" dirty="0" smtClean="0">
                <a:solidFill>
                  <a:srgbClr val="FF0000"/>
                </a:solidFill>
                <a:latin typeface="ＤＦＰ太丸ゴシック体"/>
                <a:ea typeface="ＤＦＰ太丸ゴシック体"/>
                <a:cs typeface="ＤＦＰ太丸ゴシック体"/>
              </a:rPr>
              <a:t>死なないようにする</a:t>
            </a:r>
            <a:endParaRPr lang="en-US" altLang="ja-JP" sz="4000" dirty="0" smtClean="0">
              <a:solidFill>
                <a:srgbClr val="FF0000"/>
              </a:solidFill>
              <a:latin typeface="ＤＦＰ太丸ゴシック体"/>
              <a:ea typeface="ＤＦＰ太丸ゴシック体"/>
              <a:cs typeface="ＤＦＰ太丸ゴシック体"/>
            </a:endParaRPr>
          </a:p>
          <a:p>
            <a:r>
              <a:rPr lang="ja-JP" altLang="en-US" sz="4000" dirty="0" smtClean="0">
                <a:latin typeface="ＤＦＰ太丸ゴシック体"/>
                <a:ea typeface="ＤＦＰ太丸ゴシック体"/>
                <a:cs typeface="ＤＦＰ太丸ゴシック体"/>
              </a:rPr>
              <a:t>（早期発現・早期治療）</a:t>
            </a:r>
            <a:endParaRPr lang="en-US" altLang="ja-JP" sz="4000" dirty="0" smtClean="0">
              <a:latin typeface="ＤＦＰ太丸ゴシック体"/>
              <a:ea typeface="ＤＦＰ太丸ゴシック体"/>
              <a:cs typeface="ＤＦＰ太丸ゴシック体"/>
            </a:endParaRPr>
          </a:p>
          <a:p>
            <a:endParaRPr lang="ja-JP" altLang="en-US" dirty="0">
              <a:latin typeface="ヒラギノ角ゴ StdN W8"/>
              <a:ea typeface="ヒラギノ角ゴ StdN W8"/>
              <a:cs typeface="ヒラギノ角ゴ StdN W8"/>
            </a:endParaRPr>
          </a:p>
        </p:txBody>
      </p:sp>
    </p:spTree>
  </p:cSld>
  <p:clrMapOvr>
    <a:masterClrMapping/>
  </p:clrMapOvr>
  <p:transition spd="med" advTm="7566"/>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Shape 79"/>
          <p:cNvSpPr>
            <a:spLocks noGrp="1"/>
          </p:cNvSpPr>
          <p:nvPr>
            <p:ph type="title"/>
          </p:nvPr>
        </p:nvSpPr>
        <p:spPr>
          <a:xfrm>
            <a:off x="-61995" y="5143501"/>
            <a:ext cx="13066795" cy="8762999"/>
          </a:xfrm>
          <a:prstGeom prst="rect">
            <a:avLst/>
          </a:prstGeom>
        </p:spPr>
        <p:txBody>
          <a:bodyPr lIns="0" tIns="0" rIns="0" bIns="0" anchor="t"/>
          <a:lstStyle/>
          <a:p>
            <a:pPr marL="350806" indent="-350806" algn="l" defTabSz="457152">
              <a:lnSpc>
                <a:spcPct val="120000"/>
              </a:lnSpc>
              <a:buSzPct val="75000"/>
              <a:defRPr sz="1800"/>
            </a:pPr>
            <a:r>
              <a:rPr lang="ja-JP" altLang="en-US" sz="2600" dirty="0" smtClean="0">
                <a:solidFill>
                  <a:srgbClr val="323332"/>
                </a:solidFill>
                <a:latin typeface="ＤＦＰ太丸ゴシック体"/>
                <a:ea typeface="ＤＦＰ太丸ゴシック体"/>
                <a:cs typeface="ＤＦＰ太丸ゴシック体"/>
                <a:sym typeface="ヒラギノ角ゴ StdN"/>
              </a:rPr>
              <a:t>　＊禁煙により、</a:t>
            </a:r>
            <a:r>
              <a:rPr sz="2600" dirty="0" smtClean="0">
                <a:solidFill>
                  <a:srgbClr val="323332"/>
                </a:solidFill>
                <a:latin typeface="ＤＦＰ太丸ゴシック体"/>
                <a:ea typeface="ＤＦＰ太丸ゴシック体"/>
                <a:cs typeface="ＤＦＰ太丸ゴシック体"/>
                <a:sym typeface="ヒラギノ角ゴ StdN"/>
              </a:rPr>
              <a:t>男性</a:t>
            </a:r>
            <a:r>
              <a:rPr sz="2600" dirty="0">
                <a:solidFill>
                  <a:srgbClr val="323332"/>
                </a:solidFill>
                <a:latin typeface="ＤＦＰ太丸ゴシック体"/>
                <a:ea typeface="ＤＦＰ太丸ゴシック体"/>
                <a:cs typeface="ＤＦＰ太丸ゴシック体"/>
                <a:sym typeface="ヒラギノ角ゴ StdN"/>
              </a:rPr>
              <a:t>の場合、全がんの２９％、肺がんの６８％、胃がんの３３％</a:t>
            </a:r>
            <a:r>
              <a:rPr sz="2600" dirty="0" smtClean="0">
                <a:solidFill>
                  <a:srgbClr val="323332"/>
                </a:solidFill>
                <a:latin typeface="ＤＦＰ太丸ゴシック体"/>
                <a:ea typeface="ＤＦＰ太丸ゴシック体"/>
                <a:cs typeface="ＤＦＰ太丸ゴシック体"/>
                <a:sym typeface="ヒラギノ角ゴ StdN"/>
              </a:rPr>
              <a:t>、</a:t>
            </a:r>
            <a:r>
              <a:rPr lang="en-US" sz="2600" dirty="0" smtClean="0">
                <a:solidFill>
                  <a:srgbClr val="323332"/>
                </a:solidFill>
                <a:latin typeface="ＤＦＰ太丸ゴシック体"/>
                <a:ea typeface="ＤＦＰ太丸ゴシック体"/>
                <a:cs typeface="ＤＦＰ太丸ゴシック体"/>
                <a:sym typeface="ヒラギノ角ゴ StdN"/>
              </a:rPr>
              <a:t/>
            </a:r>
            <a:br>
              <a:rPr lang="en-US" sz="2600" dirty="0" smtClean="0">
                <a:solidFill>
                  <a:srgbClr val="323332"/>
                </a:solidFill>
                <a:latin typeface="ＤＦＰ太丸ゴシック体"/>
                <a:ea typeface="ＤＦＰ太丸ゴシック体"/>
                <a:cs typeface="ＤＦＰ太丸ゴシック体"/>
                <a:sym typeface="ヒラギノ角ゴ StdN"/>
              </a:rPr>
            </a:br>
            <a:r>
              <a:rPr lang="ja-JP" altLang="en-US" sz="2600" dirty="0" smtClean="0">
                <a:solidFill>
                  <a:srgbClr val="323332"/>
                </a:solidFill>
                <a:latin typeface="ＤＦＰ太丸ゴシック体"/>
                <a:ea typeface="ＤＦＰ太丸ゴシック体"/>
                <a:cs typeface="ＤＦＰ太丸ゴシック体"/>
                <a:sym typeface="ヒラギノ角ゴ StdN"/>
              </a:rPr>
              <a:t>　</a:t>
            </a:r>
            <a:r>
              <a:rPr sz="2600" dirty="0" smtClean="0">
                <a:solidFill>
                  <a:srgbClr val="323332"/>
                </a:solidFill>
                <a:latin typeface="ＤＦＰ太丸ゴシック体"/>
                <a:ea typeface="ＤＦＰ太丸ゴシック体"/>
                <a:cs typeface="ＤＦＰ太丸ゴシック体"/>
                <a:sym typeface="ヒラギノ角ゴ StdN"/>
              </a:rPr>
              <a:t>大腸</a:t>
            </a:r>
            <a:r>
              <a:rPr lang="ja-JP" altLang="en-US" sz="2600" dirty="0" smtClean="0">
                <a:solidFill>
                  <a:srgbClr val="323332"/>
                </a:solidFill>
                <a:latin typeface="ＤＦＰ太丸ゴシック体"/>
                <a:ea typeface="ＤＦＰ太丸ゴシック体"/>
                <a:cs typeface="ＤＦＰ太丸ゴシック体"/>
                <a:sym typeface="ヒラギノ角ゴ StdN"/>
              </a:rPr>
              <a:t>がん</a:t>
            </a:r>
            <a:r>
              <a:rPr sz="2600" dirty="0" smtClean="0">
                <a:solidFill>
                  <a:srgbClr val="323332"/>
                </a:solidFill>
                <a:latin typeface="ＤＦＰ太丸ゴシック体"/>
                <a:ea typeface="ＤＦＰ太丸ゴシック体"/>
                <a:cs typeface="ＤＦＰ太丸ゴシック体"/>
                <a:sym typeface="ヒラギノ角ゴ StdN"/>
              </a:rPr>
              <a:t>の</a:t>
            </a:r>
            <a:r>
              <a:rPr sz="2600" dirty="0">
                <a:solidFill>
                  <a:srgbClr val="323332"/>
                </a:solidFill>
                <a:latin typeface="ＤＦＰ太丸ゴシック体"/>
                <a:ea typeface="ＤＦＰ太丸ゴシック体"/>
                <a:cs typeface="ＤＦＰ太丸ゴシック体"/>
                <a:sym typeface="ヒラギノ角ゴ StdN"/>
              </a:rPr>
              <a:t>２２％が減ると</a:t>
            </a:r>
            <a:r>
              <a:rPr sz="2600" dirty="0" smtClean="0">
                <a:solidFill>
                  <a:srgbClr val="323332"/>
                </a:solidFill>
                <a:latin typeface="ＤＦＰ太丸ゴシック体"/>
                <a:ea typeface="ＤＦＰ太丸ゴシック体"/>
                <a:cs typeface="ＤＦＰ太丸ゴシック体"/>
                <a:sym typeface="ヒラギノ角ゴ StdN"/>
              </a:rPr>
              <a:t>推定。</a:t>
            </a:r>
            <a:r>
              <a:rPr lang="en-US" sz="2600" dirty="0" smtClean="0">
                <a:solidFill>
                  <a:srgbClr val="323332"/>
                </a:solidFill>
                <a:latin typeface="ＤＦＰ太丸ゴシック体"/>
                <a:ea typeface="ＤＦＰ太丸ゴシック体"/>
                <a:cs typeface="ＤＦＰ太丸ゴシック体"/>
                <a:sym typeface="ヒラギノ角ゴ StdN"/>
              </a:rPr>
              <a:t/>
            </a:r>
            <a:br>
              <a:rPr lang="en-US" sz="2600" dirty="0" smtClean="0">
                <a:solidFill>
                  <a:srgbClr val="323332"/>
                </a:solidFill>
                <a:latin typeface="ＤＦＰ太丸ゴシック体"/>
                <a:ea typeface="ＤＦＰ太丸ゴシック体"/>
                <a:cs typeface="ＤＦＰ太丸ゴシック体"/>
                <a:sym typeface="ヒラギノ角ゴ StdN"/>
              </a:rPr>
            </a:br>
            <a:r>
              <a:rPr lang="ja-JP" altLang="en-US" sz="2600" dirty="0" smtClean="0">
                <a:solidFill>
                  <a:srgbClr val="323332"/>
                </a:solidFill>
                <a:latin typeface="ＤＦＰ太丸ゴシック体"/>
                <a:ea typeface="ＤＦＰ太丸ゴシック体"/>
                <a:cs typeface="ＤＦＰ太丸ゴシック体"/>
                <a:sym typeface="ヒラギノ角ゴ StdN"/>
              </a:rPr>
              <a:t>＊</a:t>
            </a:r>
            <a:r>
              <a:rPr lang="ja-JP" altLang="en-US" sz="2600" dirty="0" smtClean="0">
                <a:solidFill>
                  <a:srgbClr val="CC3333"/>
                </a:solidFill>
                <a:latin typeface="ＤＦＰ太丸ゴシック体"/>
                <a:ea typeface="ＤＦＰ太丸ゴシック体"/>
                <a:cs typeface="ＤＦＰ太丸ゴシック体"/>
                <a:sym typeface="ヒラギノ角ゴ StdN"/>
              </a:rPr>
              <a:t>若い人の喫煙は危険</a:t>
            </a:r>
            <a:r>
              <a:rPr lang="ja-JP" altLang="en-US" sz="2600" dirty="0" smtClean="0">
                <a:solidFill>
                  <a:srgbClr val="323332"/>
                </a:solidFill>
                <a:latin typeface="ＤＦＰ太丸ゴシック体"/>
                <a:ea typeface="ＤＦＰ太丸ゴシック体"/>
                <a:cs typeface="ＤＦＰ太丸ゴシック体"/>
                <a:sym typeface="ヒラギノ角ゴ StdN"/>
              </a:rPr>
              <a:t>で、</a:t>
            </a:r>
            <a:r>
              <a:rPr lang="en-US" altLang="ja-JP" sz="2600" dirty="0" smtClean="0">
                <a:solidFill>
                  <a:srgbClr val="323332"/>
                </a:solidFill>
                <a:latin typeface="ＤＦＰ太丸ゴシック体"/>
                <a:ea typeface="ＤＦＰ太丸ゴシック体"/>
                <a:cs typeface="ＤＦＰ太丸ゴシック体"/>
                <a:sym typeface="ヒラギノ角ゴ StdN"/>
              </a:rPr>
              <a:t>20</a:t>
            </a:r>
            <a:r>
              <a:rPr lang="ja-JP" altLang="en-US" sz="2600" dirty="0" smtClean="0">
                <a:solidFill>
                  <a:srgbClr val="323332"/>
                </a:solidFill>
                <a:latin typeface="ＤＦＰ太丸ゴシック体"/>
                <a:ea typeface="ＤＦＰ太丸ゴシック体"/>
                <a:cs typeface="ＤＦＰ太丸ゴシック体"/>
                <a:sym typeface="ヒラギノ角ゴ StdN"/>
              </a:rPr>
              <a:t>歳未満で喫煙を開始した人は、吸わない人の約</a:t>
            </a:r>
            <a:r>
              <a:rPr lang="en-US" altLang="ja-JP" sz="2600" dirty="0" smtClean="0">
                <a:solidFill>
                  <a:srgbClr val="323332"/>
                </a:solidFill>
                <a:latin typeface="ＤＦＰ太丸ゴシック体"/>
                <a:ea typeface="ＤＦＰ太丸ゴシック体"/>
                <a:cs typeface="ＤＦＰ太丸ゴシック体"/>
                <a:sym typeface="ヒラギノ角ゴ StdN"/>
              </a:rPr>
              <a:t>6</a:t>
            </a:r>
            <a:r>
              <a:rPr lang="ja-JP" altLang="en-US" sz="2600" dirty="0" smtClean="0">
                <a:solidFill>
                  <a:srgbClr val="323332"/>
                </a:solidFill>
                <a:latin typeface="ＤＦＰ太丸ゴシック体"/>
                <a:ea typeface="ＤＦＰ太丸ゴシック体"/>
                <a:cs typeface="ＤＦＰ太丸ゴシック体"/>
                <a:sym typeface="ヒラギノ角ゴ StdN"/>
              </a:rPr>
              <a:t>倍も</a:t>
            </a:r>
            <a:r>
              <a:rPr lang="en-US" altLang="ja-JP" sz="2600" dirty="0" smtClean="0">
                <a:solidFill>
                  <a:srgbClr val="323332"/>
                </a:solidFill>
                <a:latin typeface="ＤＦＰ太丸ゴシック体"/>
                <a:ea typeface="ＤＦＰ太丸ゴシック体"/>
                <a:cs typeface="ＤＦＰ太丸ゴシック体"/>
                <a:sym typeface="ヒラギノ角ゴ StdN"/>
              </a:rPr>
              <a:t/>
            </a:r>
            <a:br>
              <a:rPr lang="en-US" altLang="ja-JP" sz="2600" dirty="0" smtClean="0">
                <a:solidFill>
                  <a:srgbClr val="323332"/>
                </a:solidFill>
                <a:latin typeface="ＤＦＰ太丸ゴシック体"/>
                <a:ea typeface="ＤＦＰ太丸ゴシック体"/>
                <a:cs typeface="ＤＦＰ太丸ゴシック体"/>
                <a:sym typeface="ヒラギノ角ゴ StdN"/>
              </a:rPr>
            </a:br>
            <a:r>
              <a:rPr lang="ja-JP" altLang="en-US" sz="2600" dirty="0" smtClean="0">
                <a:solidFill>
                  <a:srgbClr val="323332"/>
                </a:solidFill>
                <a:latin typeface="ＤＦＰ太丸ゴシック体"/>
                <a:ea typeface="ＤＦＰ太丸ゴシック体"/>
                <a:cs typeface="ＤＦＰ太丸ゴシック体"/>
                <a:sym typeface="ヒラギノ角ゴ StdN"/>
              </a:rPr>
              <a:t>　肺がんによる死亡率が高い。</a:t>
            </a:r>
            <a:r>
              <a:rPr lang="en-US" altLang="ja-JP" sz="2600" dirty="0" smtClean="0">
                <a:solidFill>
                  <a:srgbClr val="323332"/>
                </a:solidFill>
                <a:latin typeface="ＤＦＰ太丸ゴシック体"/>
                <a:ea typeface="ＤＦＰ太丸ゴシック体"/>
                <a:cs typeface="ＤＦＰ太丸ゴシック体"/>
                <a:sym typeface="ヒラギノ角ゴ StdN"/>
              </a:rPr>
              <a:t/>
            </a:r>
            <a:br>
              <a:rPr lang="en-US" altLang="ja-JP" sz="2600" dirty="0" smtClean="0">
                <a:solidFill>
                  <a:srgbClr val="323332"/>
                </a:solidFill>
                <a:latin typeface="ＤＦＰ太丸ゴシック体"/>
                <a:ea typeface="ＤＦＰ太丸ゴシック体"/>
                <a:cs typeface="ＤＦＰ太丸ゴシック体"/>
                <a:sym typeface="ヒラギノ角ゴ StdN"/>
              </a:rPr>
            </a:br>
            <a:endParaRPr sz="2600" dirty="0" smtClean="0">
              <a:solidFill>
                <a:srgbClr val="323332"/>
              </a:solidFill>
              <a:latin typeface="ＤＦＰ太丸ゴシック体"/>
              <a:ea typeface="ＤＦＰ太丸ゴシック体"/>
              <a:cs typeface="ＤＦＰ太丸ゴシック体"/>
              <a:sym typeface="ヒラギノ角ゴ StdN"/>
            </a:endParaRPr>
          </a:p>
          <a:p>
            <a:pPr marL="350806" indent="-350806" algn="l" defTabSz="457152">
              <a:lnSpc>
                <a:spcPct val="120000"/>
              </a:lnSpc>
              <a:buSzPct val="75000"/>
              <a:defRPr sz="1800"/>
            </a:pPr>
            <a:r>
              <a:rPr lang="ja-JP" altLang="en-US" sz="2600" dirty="0" smtClean="0">
                <a:solidFill>
                  <a:srgbClr val="150203"/>
                </a:solidFill>
                <a:latin typeface="ＤＦＰ太丸ゴシック体"/>
                <a:ea typeface="ＤＦＰ太丸ゴシック体"/>
                <a:cs typeface="ＤＦＰ太丸ゴシック体"/>
                <a:sym typeface="ヒラギノ角ゴ StdN"/>
              </a:rPr>
              <a:t>　＊タバコ</a:t>
            </a:r>
            <a:r>
              <a:rPr sz="2600" dirty="0" smtClean="0">
                <a:solidFill>
                  <a:srgbClr val="323332"/>
                </a:solidFill>
                <a:latin typeface="ＤＦＰ太丸ゴシック体"/>
                <a:ea typeface="ＤＦＰ太丸ゴシック体"/>
                <a:cs typeface="ＤＦＰ太丸ゴシック体"/>
                <a:sym typeface="ヒラギノ角ゴ StdN"/>
              </a:rPr>
              <a:t>の</a:t>
            </a:r>
            <a:r>
              <a:rPr sz="2600" dirty="0">
                <a:solidFill>
                  <a:srgbClr val="323332"/>
                </a:solidFill>
                <a:latin typeface="ＤＦＰ太丸ゴシック体"/>
                <a:ea typeface="ＤＦＰ太丸ゴシック体"/>
                <a:cs typeface="ＤＦＰ太丸ゴシック体"/>
                <a:sym typeface="ヒラギノ角ゴ StdN"/>
              </a:rPr>
              <a:t>最大の問題は</a:t>
            </a:r>
            <a:r>
              <a:rPr sz="2600" dirty="0" smtClean="0">
                <a:solidFill>
                  <a:srgbClr val="323332"/>
                </a:solidFill>
                <a:latin typeface="ＤＦＰ太丸ゴシック体"/>
                <a:ea typeface="ＤＦＰ太丸ゴシック体"/>
                <a:cs typeface="ＤＦＰ太丸ゴシック体"/>
                <a:sym typeface="ヒラギノ角ゴ StdN"/>
              </a:rPr>
              <a:t>、</a:t>
            </a:r>
            <a:r>
              <a:rPr lang="ja-JP" altLang="en-US" sz="2600" dirty="0" smtClean="0">
                <a:solidFill>
                  <a:schemeClr val="accent6"/>
                </a:solidFill>
                <a:latin typeface="ＤＦＰ太丸ゴシック体"/>
                <a:ea typeface="ＤＦＰ太丸ゴシック体"/>
                <a:cs typeface="ＤＦＰ太丸ゴシック体"/>
                <a:sym typeface="ヒラギノ角ゴ StdN"/>
              </a:rPr>
              <a:t>受動</a:t>
            </a:r>
            <a:r>
              <a:rPr sz="2600" dirty="0" smtClean="0">
                <a:solidFill>
                  <a:schemeClr val="accent6"/>
                </a:solidFill>
                <a:latin typeface="ＤＦＰ太丸ゴシック体"/>
                <a:ea typeface="ＤＦＰ太丸ゴシック体"/>
                <a:cs typeface="ＤＦＰ太丸ゴシック体"/>
                <a:sym typeface="ヒラギノ角ゴ StdN"/>
              </a:rPr>
              <a:t>喫煙</a:t>
            </a:r>
            <a:r>
              <a:rPr sz="2600" dirty="0">
                <a:solidFill>
                  <a:schemeClr val="tx1"/>
                </a:solidFill>
                <a:latin typeface="ＤＦＰ太丸ゴシック体"/>
                <a:ea typeface="ＤＦＰ太丸ゴシック体"/>
                <a:cs typeface="ＤＦＰ太丸ゴシック体"/>
                <a:sym typeface="ヒラギノ角ゴ StdN"/>
              </a:rPr>
              <a:t>による他人への</a:t>
            </a:r>
            <a:r>
              <a:rPr sz="2600" dirty="0" smtClean="0">
                <a:solidFill>
                  <a:schemeClr val="tx1"/>
                </a:solidFill>
                <a:latin typeface="ＤＦＰ太丸ゴシック体"/>
                <a:ea typeface="ＤＦＰ太丸ゴシック体"/>
                <a:cs typeface="ＤＦＰ太丸ゴシック体"/>
                <a:sym typeface="ヒラギノ角ゴ StdN"/>
              </a:rPr>
              <a:t>影響</a:t>
            </a:r>
            <a:r>
              <a:rPr lang="ja-JP" altLang="en-US" sz="2600" dirty="0" smtClean="0">
                <a:solidFill>
                  <a:srgbClr val="323332"/>
                </a:solidFill>
                <a:latin typeface="ＤＦＰ太丸ゴシック体"/>
                <a:ea typeface="ＤＦＰ太丸ゴシック体"/>
                <a:cs typeface="ＤＦＰ太丸ゴシック体"/>
                <a:sym typeface="ヒラギノ角ゴ StdN"/>
              </a:rPr>
              <a:t>、即ち、</a:t>
            </a:r>
            <a:r>
              <a:rPr lang="ja-JP" altLang="en-US" sz="2600" dirty="0" smtClean="0">
                <a:solidFill>
                  <a:srgbClr val="C00000"/>
                </a:solidFill>
                <a:latin typeface="ＤＦＰ太丸ゴシック体"/>
                <a:ea typeface="ＤＦＰ太丸ゴシック体"/>
                <a:cs typeface="ＤＦＰ太丸ゴシック体"/>
                <a:sym typeface="ヒラギノ角ゴ StdN"/>
              </a:rPr>
              <a:t>受動</a:t>
            </a:r>
            <a:r>
              <a:rPr sz="2600" dirty="0" smtClean="0">
                <a:solidFill>
                  <a:srgbClr val="C00000"/>
                </a:solidFill>
                <a:latin typeface="ＤＦＰ太丸ゴシック体"/>
                <a:ea typeface="ＤＦＰ太丸ゴシック体"/>
                <a:cs typeface="ＤＦＰ太丸ゴシック体"/>
                <a:sym typeface="ヒラギノ角ゴ StdN"/>
              </a:rPr>
              <a:t>喫煙</a:t>
            </a:r>
            <a:r>
              <a:rPr sz="2600" dirty="0">
                <a:solidFill>
                  <a:srgbClr val="000000"/>
                </a:solidFill>
                <a:latin typeface="ＤＦＰ太丸ゴシック体"/>
                <a:ea typeface="ＤＦＰ太丸ゴシック体"/>
                <a:cs typeface="ＤＦＰ太丸ゴシック体"/>
                <a:sym typeface="ヒラギノ角ゴ StdN"/>
              </a:rPr>
              <a:t>で</a:t>
            </a:r>
            <a:r>
              <a:rPr sz="2600" dirty="0">
                <a:latin typeface="ＤＦＰ太丸ゴシック体"/>
                <a:ea typeface="ＤＦＰ太丸ゴシック体"/>
                <a:cs typeface="ＤＦＰ太丸ゴシック体"/>
                <a:sym typeface="ヒラギノ角ゴ StdN"/>
              </a:rPr>
              <a:t>、</a:t>
            </a:r>
            <a:r>
              <a:rPr sz="2600" dirty="0">
                <a:solidFill>
                  <a:srgbClr val="000000"/>
                </a:solidFill>
                <a:latin typeface="ＤＦＰ太丸ゴシック体"/>
                <a:ea typeface="ＤＦＰ太丸ゴシック体"/>
                <a:cs typeface="ＤＦＰ太丸ゴシック体"/>
                <a:sym typeface="ヒラギノ角ゴ StdN"/>
              </a:rPr>
              <a:t>まわりの人が吸い込む煙の方が、発がん性が</a:t>
            </a:r>
            <a:r>
              <a:rPr sz="2600" dirty="0" smtClean="0">
                <a:solidFill>
                  <a:schemeClr val="tx1"/>
                </a:solidFill>
                <a:latin typeface="ＤＦＰ太丸ゴシック体"/>
                <a:ea typeface="ＤＦＰ太丸ゴシック体"/>
                <a:cs typeface="ＤＦＰ太丸ゴシック体"/>
                <a:sym typeface="ヒラギノ角ゴ StdN"/>
              </a:rPr>
              <a:t>高い</a:t>
            </a:r>
            <a:r>
              <a:rPr sz="2600" dirty="0" smtClean="0">
                <a:solidFill>
                  <a:srgbClr val="000000"/>
                </a:solidFill>
                <a:latin typeface="ＤＦＰ太丸ゴシック体"/>
                <a:ea typeface="ＤＦＰ太丸ゴシック体"/>
                <a:cs typeface="ＤＦＰ太丸ゴシック体"/>
                <a:sym typeface="ヒラギノ角ゴ StdN"/>
              </a:rPr>
              <a:t>。</a:t>
            </a:r>
            <a:endParaRPr sz="2600" dirty="0">
              <a:solidFill>
                <a:srgbClr val="000000"/>
              </a:solidFill>
              <a:latin typeface="ＤＦＰ太丸ゴシック体"/>
              <a:ea typeface="ＤＦＰ太丸ゴシック体"/>
              <a:cs typeface="ＤＦＰ太丸ゴシック体"/>
              <a:sym typeface="ヒラギノ角ゴ StdN"/>
            </a:endParaRPr>
          </a:p>
        </p:txBody>
      </p:sp>
      <p:sp>
        <p:nvSpPr>
          <p:cNvPr id="80" name="Shape 80"/>
          <p:cNvSpPr>
            <a:spLocks noGrp="1"/>
          </p:cNvSpPr>
          <p:nvPr>
            <p:ph type="body" idx="1"/>
          </p:nvPr>
        </p:nvSpPr>
        <p:spPr>
          <a:xfrm>
            <a:off x="-266701" y="21970999"/>
            <a:ext cx="11315701" cy="7797800"/>
          </a:xfrm>
          <a:prstGeom prst="rect">
            <a:avLst/>
          </a:prstGeom>
        </p:spPr>
        <p:txBody>
          <a:bodyPr/>
          <a:lstStyle/>
          <a:p>
            <a:pPr lvl="0"/>
            <a:endParaRPr dirty="0"/>
          </a:p>
        </p:txBody>
      </p:sp>
      <p:pic>
        <p:nvPicPr>
          <p:cNvPr id="81" name="contents7_img01.gif"/>
          <p:cNvPicPr/>
          <p:nvPr/>
        </p:nvPicPr>
        <p:blipFill>
          <a:blip r:embed="rId3">
            <a:extLst/>
          </a:blip>
          <a:stretch>
            <a:fillRect/>
          </a:stretch>
        </p:blipFill>
        <p:spPr>
          <a:xfrm>
            <a:off x="2187345" y="444503"/>
            <a:ext cx="7879225" cy="3721099"/>
          </a:xfrm>
          <a:prstGeom prst="rect">
            <a:avLst/>
          </a:prstGeom>
          <a:ln w="12700">
            <a:miter lim="400000"/>
          </a:ln>
        </p:spPr>
      </p:pic>
      <p:sp>
        <p:nvSpPr>
          <p:cNvPr id="5" name="テキスト ボックス 4"/>
          <p:cNvSpPr txBox="1"/>
          <p:nvPr/>
        </p:nvSpPr>
        <p:spPr>
          <a:xfrm>
            <a:off x="1092200" y="12394416"/>
            <a:ext cx="1095144" cy="687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794" tIns="50794" rIns="50794" bIns="50794" numCol="1" spcCol="38096" rtlCol="0" anchor="ctr">
            <a:spAutoFit/>
          </a:bodyPr>
          <a:lstStyle/>
          <a:p>
            <a:pPr rtl="0" latinLnBrk="1" hangingPunct="0"/>
            <a:endParaRPr lang="ja-JP" altLang="en-US" dirty="0"/>
          </a:p>
        </p:txBody>
      </p:sp>
      <p:sp>
        <p:nvSpPr>
          <p:cNvPr id="9" name="テキスト ボックス 8"/>
          <p:cNvSpPr txBox="1"/>
          <p:nvPr/>
        </p:nvSpPr>
        <p:spPr>
          <a:xfrm rot="1243432">
            <a:off x="3466486" y="-1193846"/>
            <a:ext cx="1583516" cy="59502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794" tIns="50794" rIns="50794" bIns="50794" numCol="1" spcCol="38096" rtlCol="0" anchor="ctr">
            <a:spAutoFit/>
          </a:bodyPr>
          <a:lstStyle/>
          <a:p>
            <a:pPr rtl="0" latinLnBrk="1" hangingPunct="0"/>
            <a:r>
              <a:rPr lang="ja-JP" altLang="en-US" sz="1600" dirty="0" smtClean="0"/>
              <a:t>がんのがんがん</a:t>
            </a:r>
            <a:r>
              <a:rPr lang="ja-JP" altLang="en-US" sz="1600" dirty="0" smtClean="0">
                <a:latin typeface="ＤＦＰ太丸ゴシック体"/>
                <a:ea typeface="ＤＦＰ太丸ゴシック体"/>
                <a:cs typeface="ＤＦＰ太丸ゴシック体"/>
              </a:rPr>
              <a:t>がん</a:t>
            </a:r>
            <a:endParaRPr lang="ja-JP" altLang="en-US" sz="1600" dirty="0"/>
          </a:p>
        </p:txBody>
      </p:sp>
      <p:sp>
        <p:nvSpPr>
          <p:cNvPr id="10" name="テキスト ボックス 9"/>
          <p:cNvSpPr txBox="1"/>
          <p:nvPr/>
        </p:nvSpPr>
        <p:spPr>
          <a:xfrm flipV="1">
            <a:off x="1587500" y="-2440778"/>
            <a:ext cx="8788400" cy="474655"/>
          </a:xfrm>
          <a:prstGeom prst="rect">
            <a:avLst/>
          </a:prstGeom>
          <a:ln/>
        </p:spPr>
        <p:style>
          <a:lnRef idx="1">
            <a:schemeClr val="accent2"/>
          </a:lnRef>
          <a:fillRef idx="2">
            <a:schemeClr val="accent2"/>
          </a:fillRef>
          <a:effectRef idx="1">
            <a:schemeClr val="accent2"/>
          </a:effectRef>
          <a:fontRef idx="minor">
            <a:schemeClr val="dk1"/>
          </a:fontRef>
        </p:style>
        <p:txBody>
          <a:bodyPr rot="0" spcFirstLastPara="1" vertOverflow="overflow" horzOverflow="overflow" vert="horz" wrap="square" lIns="50794" tIns="50794" rIns="50794" bIns="50794" numCol="1" spcCol="38096" rtlCol="0" anchor="ctr">
            <a:spAutoFit/>
          </a:bodyPr>
          <a:lstStyle/>
          <a:p>
            <a:pPr rtl="0" latinLnBrk="1" hangingPunct="0"/>
            <a:endParaRPr lang="ja-JP" altLang="en-US" sz="2400" dirty="0">
              <a:solidFill>
                <a:schemeClr val="bg2"/>
              </a:solidFill>
              <a:latin typeface="ＤＦＰ太丸ゴシック体"/>
              <a:ea typeface="ＤＦＰ太丸ゴシック体"/>
              <a:cs typeface="ＤＦＰ太丸ゴシック体"/>
            </a:endParaRPr>
          </a:p>
        </p:txBody>
      </p:sp>
    </p:spTree>
  </p:cSld>
  <p:clrMapOvr>
    <a:masterClrMapping/>
  </p:clrMapOvr>
  <p:transition spd="med" advTm="11666">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図 1" descr="1__08"/>
          <p:cNvPicPr>
            <a:picLocks noGrp="1" noChangeAspect="1"/>
          </p:cNvPicPr>
          <p:nvPr isPhoto="1"/>
        </p:nvPicPr>
        <p:blipFill>
          <a:blip r:embed="rId3"/>
          <a:srcRect/>
          <a:stretch>
            <a:fillRect/>
          </a:stretch>
        </p:blipFill>
        <p:spPr bwMode="auto">
          <a:xfrm>
            <a:off x="214489" y="1106311"/>
            <a:ext cx="9037884" cy="8398933"/>
          </a:xfrm>
          <a:prstGeom prst="rect">
            <a:avLst/>
          </a:prstGeom>
          <a:noFill/>
          <a:ln w="9525">
            <a:noFill/>
            <a:miter lim="800000"/>
            <a:headEnd/>
            <a:tailEnd/>
          </a:ln>
        </p:spPr>
      </p:pic>
      <p:sp>
        <p:nvSpPr>
          <p:cNvPr id="35843" name="正方形/長方形 2"/>
          <p:cNvSpPr>
            <a:spLocks noChangeArrowheads="1"/>
          </p:cNvSpPr>
          <p:nvPr/>
        </p:nvSpPr>
        <p:spPr bwMode="auto">
          <a:xfrm>
            <a:off x="8141547" y="4364289"/>
            <a:ext cx="4506524" cy="3009015"/>
          </a:xfrm>
          <a:prstGeom prst="rect">
            <a:avLst/>
          </a:prstGeom>
          <a:noFill/>
          <a:ln w="9525">
            <a:noFill/>
            <a:miter lim="800000"/>
            <a:headEnd/>
            <a:tailEnd/>
          </a:ln>
        </p:spPr>
        <p:txBody>
          <a:bodyPr lIns="130032" tIns="65017" rIns="130032" bIns="65017">
            <a:prstTxWarp prst="textNoShape">
              <a:avLst/>
            </a:prstTxWarp>
            <a:spAutoFit/>
          </a:bodyPr>
          <a:lstStyle/>
          <a:p>
            <a:r>
              <a:rPr lang="en-US" altLang="ja-JP" sz="2300" dirty="0">
                <a:latin typeface="HGP創英角ﾎﾟｯﾌﾟ体" pitchFamily="50" charset="-128"/>
                <a:ea typeface="Osaka" pitchFamily="-109" charset="-128"/>
                <a:cs typeface="Osaka" pitchFamily="-109" charset="-128"/>
              </a:rPr>
              <a:t>2016/5/31</a:t>
            </a:r>
            <a:r>
              <a:rPr lang="ja-JP" altLang="en-US" sz="2300" dirty="0">
                <a:latin typeface="HGP創英角ﾎﾟｯﾌﾟ体" pitchFamily="50" charset="-128"/>
                <a:ea typeface="HGP創英角ﾎﾟｯﾌﾟ体" pitchFamily="50" charset="-128"/>
                <a:cs typeface="HGP創英角ﾎﾟｯﾌﾟ体" pitchFamily="50" charset="-128"/>
              </a:rPr>
              <a:t>発表　</a:t>
            </a:r>
            <a:endParaRPr lang="en-US" altLang="ja-JP" sz="2300" dirty="0">
              <a:latin typeface="HGP創英角ﾎﾟｯﾌﾟ体" pitchFamily="50" charset="-128"/>
              <a:ea typeface="Osaka" pitchFamily="-109" charset="-128"/>
              <a:cs typeface="Osaka" pitchFamily="-109" charset="-128"/>
            </a:endParaRPr>
          </a:p>
          <a:p>
            <a:r>
              <a:rPr lang="ja-JP" altLang="en-US" sz="2300" dirty="0">
                <a:latin typeface="HGP創英角ﾎﾟｯﾌﾟ体" pitchFamily="50" charset="-128"/>
                <a:ea typeface="HGP創英角ﾎﾟｯﾌﾟ体" pitchFamily="50" charset="-128"/>
                <a:cs typeface="HGP創英角ﾎﾟｯﾌﾟ体" pitchFamily="50" charset="-128"/>
              </a:rPr>
              <a:t>厚生労働省研究班推計</a:t>
            </a:r>
            <a:endParaRPr lang="en-US" altLang="ja-JP" sz="2300" dirty="0">
              <a:latin typeface="HGP創英角ﾎﾟｯﾌﾟ体" pitchFamily="50" charset="-128"/>
              <a:ea typeface="Osaka" pitchFamily="-109" charset="-128"/>
              <a:cs typeface="Osaka" pitchFamily="-109" charset="-128"/>
            </a:endParaRPr>
          </a:p>
          <a:p>
            <a:r>
              <a:rPr lang="ja-JP" altLang="en-US" sz="2300" dirty="0">
                <a:solidFill>
                  <a:srgbClr val="18579B"/>
                </a:solidFill>
                <a:latin typeface="HGP創英角ﾎﾟｯﾌﾟ体" pitchFamily="50" charset="-128"/>
                <a:ea typeface="HGP創英角ﾎﾟｯﾌﾟ体" pitchFamily="50" charset="-128"/>
                <a:cs typeface="HGP創英角ﾎﾟｯﾌﾟ体" pitchFamily="50" charset="-128"/>
              </a:rPr>
              <a:t>受動喫煙で年</a:t>
            </a:r>
            <a:r>
              <a:rPr lang="en-US" altLang="ja-JP" sz="2300" dirty="0">
                <a:solidFill>
                  <a:srgbClr val="18579B"/>
                </a:solidFill>
                <a:latin typeface="HGP創英角ﾎﾟｯﾌﾟ体" pitchFamily="50" charset="-128"/>
                <a:ea typeface="Osaka" pitchFamily="-109" charset="-128"/>
                <a:cs typeface="Osaka" pitchFamily="-109" charset="-128"/>
              </a:rPr>
              <a:t>1.5</a:t>
            </a:r>
            <a:r>
              <a:rPr lang="ja-JP" altLang="en-US" sz="2300" dirty="0">
                <a:solidFill>
                  <a:srgbClr val="18579B"/>
                </a:solidFill>
                <a:latin typeface="HGP創英角ﾎﾟｯﾌﾟ体" pitchFamily="50" charset="-128"/>
                <a:ea typeface="HGP創英角ﾎﾟｯﾌﾟ体" pitchFamily="50" charset="-128"/>
                <a:cs typeface="HGP創英角ﾎﾟｯﾌﾟ体" pitchFamily="50" charset="-128"/>
              </a:rPr>
              <a:t>万人死亡</a:t>
            </a:r>
            <a:endParaRPr lang="en-US" altLang="ja-JP" sz="2300" dirty="0">
              <a:solidFill>
                <a:srgbClr val="18579B"/>
              </a:solidFill>
              <a:latin typeface="HGP創英角ﾎﾟｯﾌﾟ体" pitchFamily="50" charset="-128"/>
              <a:ea typeface="Osaka" pitchFamily="-109" charset="-128"/>
              <a:cs typeface="Osaka" pitchFamily="-109" charset="-128"/>
            </a:endParaRPr>
          </a:p>
          <a:p>
            <a:r>
              <a:rPr lang="ja-JP" altLang="en-US" sz="2300" dirty="0">
                <a:latin typeface="HGP創英角ﾎﾟｯﾌﾟ体" pitchFamily="50" charset="-128"/>
                <a:ea typeface="HGP創英角ﾎﾟｯﾌﾟ体" pitchFamily="50" charset="-128"/>
                <a:cs typeface="HGP創英角ﾎﾟｯﾌﾟ体" pitchFamily="50" charset="-128"/>
              </a:rPr>
              <a:t>（肺がん、虚血性心疾患、脳卒中、</a:t>
            </a:r>
            <a:endParaRPr lang="en-US" altLang="ja-JP" sz="2300" dirty="0" smtClean="0">
              <a:latin typeface="HGP創英角ﾎﾟｯﾌﾟ体" pitchFamily="50" charset="-128"/>
              <a:ea typeface="Osaka" pitchFamily="-109" charset="-128"/>
              <a:cs typeface="Osaka" pitchFamily="-109" charset="-128"/>
            </a:endParaRPr>
          </a:p>
          <a:p>
            <a:r>
              <a:rPr lang="ja-JP" altLang="en-US" sz="2400" dirty="0" smtClean="0">
                <a:solidFill>
                  <a:srgbClr val="000000"/>
                </a:solidFill>
                <a:latin typeface="HGP創英角ﾎﾟｯﾌﾟ体" pitchFamily="50" charset="-128"/>
                <a:ea typeface="HGP創英角ﾎﾟｯﾌﾟ体" pitchFamily="50" charset="-128"/>
                <a:cs typeface="HGP創英角ﾎﾟｯﾌﾟ体" pitchFamily="50" charset="-128"/>
              </a:rPr>
              <a:t>（肺がん・脳卒中　</a:t>
            </a:r>
            <a:r>
              <a:rPr lang="en-US" altLang="ja-JP" sz="2400" dirty="0" smtClean="0">
                <a:solidFill>
                  <a:srgbClr val="000000"/>
                </a:solidFill>
                <a:latin typeface="HGP創英角ﾎﾟｯﾌﾟ体" pitchFamily="50" charset="-128"/>
                <a:ea typeface="HGP創英角ﾎﾟｯﾌﾟ体" pitchFamily="50" charset="-128"/>
                <a:cs typeface="HGP創英角ﾎﾟｯﾌﾟ体" pitchFamily="50" charset="-128"/>
              </a:rPr>
              <a:t>1･</a:t>
            </a:r>
            <a:r>
              <a:rPr lang="ja-JP" altLang="en-US" sz="2400" dirty="0" smtClean="0">
                <a:solidFill>
                  <a:srgbClr val="000000"/>
                </a:solidFill>
                <a:latin typeface="HGP創英角ﾎﾟｯﾌﾟ体" pitchFamily="50" charset="-128"/>
                <a:ea typeface="HGP創英角ﾎﾟｯﾌﾟ体" pitchFamily="50" charset="-128"/>
                <a:cs typeface="HGP創英角ﾎﾟｯﾌﾟ体" pitchFamily="50" charset="-128"/>
              </a:rPr>
              <a:t>３倍、</a:t>
            </a:r>
            <a:endParaRPr lang="en-US" altLang="ja-JP" sz="2400" dirty="0" smtClean="0">
              <a:solidFill>
                <a:srgbClr val="000000"/>
              </a:solidFill>
              <a:latin typeface="HGP創英角ﾎﾟｯﾌﾟ体" pitchFamily="50" charset="-128"/>
              <a:ea typeface="HGP創英角ﾎﾟｯﾌﾟ体" pitchFamily="50" charset="-128"/>
              <a:cs typeface="HGP創英角ﾎﾟｯﾌﾟ体" pitchFamily="50" charset="-128"/>
            </a:endParaRPr>
          </a:p>
          <a:p>
            <a:r>
              <a:rPr lang="ja-JP" altLang="en-US" sz="2400" dirty="0" smtClean="0">
                <a:solidFill>
                  <a:srgbClr val="000000"/>
                </a:solidFill>
                <a:latin typeface="HGP創英角ﾎﾟｯﾌﾟ体" pitchFamily="50" charset="-128"/>
                <a:ea typeface="HGP創英角ﾎﾟｯﾌﾟ体" pitchFamily="50" charset="-128"/>
                <a:cs typeface="HGP創英角ﾎﾟｯﾌﾟ体" pitchFamily="50" charset="-128"/>
              </a:rPr>
              <a:t>乳幼児突然死症候群　</a:t>
            </a:r>
            <a:r>
              <a:rPr lang="en-US" altLang="ja-JP" sz="2400" dirty="0" smtClean="0">
                <a:solidFill>
                  <a:srgbClr val="000000"/>
                </a:solidFill>
                <a:latin typeface="HGP創英角ﾎﾟｯﾌﾟ体" pitchFamily="50" charset="-128"/>
                <a:ea typeface="HGP創英角ﾎﾟｯﾌﾟ体" pitchFamily="50" charset="-128"/>
                <a:cs typeface="HGP創英角ﾎﾟｯﾌﾟ体" pitchFamily="50" charset="-128"/>
              </a:rPr>
              <a:t>4</a:t>
            </a:r>
            <a:r>
              <a:rPr lang="ja-JP" altLang="en-US" sz="2400" dirty="0" smtClean="0">
                <a:solidFill>
                  <a:srgbClr val="000000"/>
                </a:solidFill>
                <a:latin typeface="HGP創英角ﾎﾟｯﾌﾟ体" pitchFamily="50" charset="-128"/>
                <a:ea typeface="HGP創英角ﾎﾟｯﾌﾟ体" pitchFamily="50" charset="-128"/>
                <a:cs typeface="HGP創英角ﾎﾟｯﾌﾟ体" pitchFamily="50" charset="-128"/>
              </a:rPr>
              <a:t>・７　倍）</a:t>
            </a:r>
            <a:endParaRPr lang="en-US" altLang="ja-JP" sz="2400" dirty="0" smtClean="0">
              <a:solidFill>
                <a:srgbClr val="000000"/>
              </a:solidFill>
              <a:latin typeface="HGP創英角ﾎﾟｯﾌﾟ体" pitchFamily="50" charset="-128"/>
              <a:ea typeface="Osaka" pitchFamily="-109" charset="-128"/>
              <a:cs typeface="Osaka" pitchFamily="-109" charset="-128"/>
            </a:endParaRPr>
          </a:p>
          <a:p>
            <a:r>
              <a:rPr lang="ja-JP" altLang="en-US" sz="2400" dirty="0" smtClean="0">
                <a:latin typeface="HGP創英角ﾎﾟｯﾌﾟ体" pitchFamily="50" charset="-128"/>
                <a:ea typeface="HGP創英角ﾎﾟｯﾌﾟ体" pitchFamily="50" charset="-128"/>
                <a:cs typeface="HGP創英角ﾎﾟｯﾌﾟ体" pitchFamily="50" charset="-128"/>
              </a:rPr>
              <a:t>乳幼児突然死症候群など）</a:t>
            </a:r>
          </a:p>
          <a:p>
            <a:r>
              <a:rPr lang="ja-JP" altLang="en-US" sz="2300" dirty="0" smtClean="0">
                <a:latin typeface="HGP創英角ﾎﾟｯﾌﾟ体" pitchFamily="50" charset="-128"/>
                <a:ea typeface="HGP創英角ﾎﾟｯﾌﾟ体" pitchFamily="50" charset="-128"/>
                <a:cs typeface="HGP創英角ﾎﾟｯﾌﾟ体" pitchFamily="50" charset="-128"/>
              </a:rPr>
              <a:t>死</a:t>
            </a:r>
            <a:r>
              <a:rPr lang="ja-JP" altLang="en-US" sz="2300" dirty="0">
                <a:latin typeface="HGP創英角ﾎﾟｯﾌﾟ体" pitchFamily="50" charset="-128"/>
                <a:ea typeface="HGP創英角ﾎﾟｯﾌﾟ体" pitchFamily="50" charset="-128"/>
                <a:cs typeface="HGP創英角ﾎﾟｯﾌﾟ体" pitchFamily="50" charset="-128"/>
              </a:rPr>
              <a:t>症候群など）</a:t>
            </a:r>
          </a:p>
        </p:txBody>
      </p:sp>
      <p:sp>
        <p:nvSpPr>
          <p:cNvPr id="35844" name="正方形/長方形 2"/>
          <p:cNvSpPr>
            <a:spLocks noChangeArrowheads="1"/>
          </p:cNvSpPr>
          <p:nvPr/>
        </p:nvSpPr>
        <p:spPr bwMode="auto">
          <a:xfrm>
            <a:off x="4782638" y="8990473"/>
            <a:ext cx="4446491" cy="654524"/>
          </a:xfrm>
          <a:prstGeom prst="rect">
            <a:avLst/>
          </a:prstGeom>
          <a:noFill/>
          <a:ln w="9525">
            <a:noFill/>
            <a:miter lim="800000"/>
            <a:headEnd/>
            <a:tailEnd/>
          </a:ln>
        </p:spPr>
        <p:txBody>
          <a:bodyPr wrap="none" lIns="130032" tIns="65017" rIns="130032" bIns="65017">
            <a:prstTxWarp prst="textNoShape">
              <a:avLst/>
            </a:prstTxWarp>
            <a:spAutoFit/>
          </a:bodyPr>
          <a:lstStyle/>
          <a:p>
            <a:r>
              <a:rPr lang="ja-JP" altLang="en-US" sz="1700" dirty="0">
                <a:latin typeface="HGP創英角ﾎﾟｯﾌﾟ体" pitchFamily="50" charset="-128"/>
                <a:ea typeface="HGP創英角ﾎﾟｯﾌﾟ体" pitchFamily="50" charset="-128"/>
                <a:cs typeface="HGP創英角ﾎﾟｯﾌﾟ体" pitchFamily="50" charset="-128"/>
              </a:rPr>
              <a:t>参考資料</a:t>
            </a:r>
            <a:r>
              <a:rPr lang="en-US" altLang="ja-JP" sz="1700" dirty="0">
                <a:latin typeface="HGP創英角ﾎﾟｯﾌﾟ体" pitchFamily="50" charset="-128"/>
                <a:ea typeface="Osaka" pitchFamily="-109" charset="-128"/>
                <a:cs typeface="Osaka" pitchFamily="-109" charset="-128"/>
              </a:rPr>
              <a:t>『</a:t>
            </a:r>
            <a:r>
              <a:rPr lang="ja-JP" altLang="en-US" sz="1700" dirty="0">
                <a:latin typeface="HGP創英角ﾎﾟｯﾌﾟ体" pitchFamily="50" charset="-128"/>
                <a:ea typeface="HGP創英角ﾎﾟｯﾌﾟ体" pitchFamily="50" charset="-128"/>
                <a:cs typeface="HGP創英角ﾎﾟｯﾌﾟ体" pitchFamily="50" charset="-128"/>
              </a:rPr>
              <a:t>軽く考えていませんか？受動喫煙</a:t>
            </a:r>
            <a:r>
              <a:rPr lang="en-US" altLang="ja-JP" sz="1700" dirty="0">
                <a:latin typeface="HGP創英角ﾎﾟｯﾌﾟ体" pitchFamily="50" charset="-128"/>
                <a:ea typeface="Osaka" pitchFamily="-109" charset="-128"/>
                <a:cs typeface="Osaka" pitchFamily="-109" charset="-128"/>
              </a:rPr>
              <a:t>』</a:t>
            </a:r>
          </a:p>
          <a:p>
            <a:r>
              <a:rPr lang="ja-JP" altLang="en-US" sz="1700" dirty="0">
                <a:latin typeface="HGP創英角ﾎﾟｯﾌﾟ体" pitchFamily="50" charset="-128"/>
                <a:ea typeface="HGP創英角ﾎﾟｯﾌﾟ体" pitchFamily="50" charset="-128"/>
                <a:cs typeface="HGP創英角ﾎﾟｯﾌﾟ体" pitchFamily="50" charset="-128"/>
              </a:rPr>
              <a:t>　ファイザー製薬、パンフレット</a:t>
            </a:r>
          </a:p>
        </p:txBody>
      </p:sp>
      <p:sp>
        <p:nvSpPr>
          <p:cNvPr id="35845" name="テキスト ボックス 4"/>
          <p:cNvSpPr txBox="1">
            <a:spLocks noChangeArrowheads="1"/>
          </p:cNvSpPr>
          <p:nvPr/>
        </p:nvSpPr>
        <p:spPr bwMode="auto">
          <a:xfrm>
            <a:off x="205459" y="160305"/>
            <a:ext cx="5271910" cy="831669"/>
          </a:xfrm>
          <a:prstGeom prst="rect">
            <a:avLst/>
          </a:prstGeom>
          <a:noFill/>
          <a:ln w="9525">
            <a:noFill/>
            <a:miter lim="800000"/>
            <a:headEnd/>
            <a:tailEnd/>
          </a:ln>
        </p:spPr>
        <p:txBody>
          <a:bodyPr lIns="130032" tIns="65017" rIns="130032" bIns="65017">
            <a:prstTxWarp prst="textNoShape">
              <a:avLst/>
            </a:prstTxWarp>
            <a:spAutoFit/>
          </a:bodyPr>
          <a:lstStyle/>
          <a:p>
            <a:r>
              <a:rPr lang="ja-JP" altLang="en-US" sz="4600" dirty="0">
                <a:latin typeface="HGP創英角ﾎﾟｯﾌﾟ体" pitchFamily="50" charset="-128"/>
                <a:ea typeface="HGP創英角ﾎﾟｯﾌﾟ体" pitchFamily="50" charset="-128"/>
                <a:cs typeface="HGP創英角ﾎﾟｯﾌﾟ体" pitchFamily="50" charset="-128"/>
              </a:rPr>
              <a:t>能動喫煙</a:t>
            </a:r>
            <a:r>
              <a:rPr lang="en-US" altLang="ja-JP" sz="4600" dirty="0">
                <a:latin typeface="HGP創英角ﾎﾟｯﾌﾟ体" pitchFamily="50" charset="-128"/>
                <a:ea typeface="Osaka" pitchFamily="-109" charset="-128"/>
                <a:cs typeface="Osaka" pitchFamily="-109" charset="-128"/>
              </a:rPr>
              <a:t>/</a:t>
            </a:r>
            <a:r>
              <a:rPr lang="ja-JP" altLang="en-US" sz="4600" dirty="0">
                <a:latin typeface="HGP創英角ﾎﾟｯﾌﾟ体" pitchFamily="50" charset="-128"/>
                <a:ea typeface="HGP創英角ﾎﾟｯﾌﾟ体" pitchFamily="50" charset="-128"/>
                <a:cs typeface="HGP創英角ﾎﾟｯﾌﾟ体" pitchFamily="50" charset="-128"/>
              </a:rPr>
              <a:t>受動喫煙</a:t>
            </a:r>
          </a:p>
        </p:txBody>
      </p:sp>
      <p:pic>
        <p:nvPicPr>
          <p:cNvPr id="35847" name="図 1" descr="1__07"/>
          <p:cNvPicPr>
            <a:picLocks noGrp="1" noChangeAspect="1"/>
          </p:cNvPicPr>
          <p:nvPr isPhoto="1"/>
        </p:nvPicPr>
        <p:blipFill>
          <a:blip r:embed="rId4"/>
          <a:srcRect/>
          <a:stretch>
            <a:fillRect/>
          </a:stretch>
        </p:blipFill>
        <p:spPr bwMode="auto">
          <a:xfrm>
            <a:off x="7793849" y="1496909"/>
            <a:ext cx="2375182" cy="1763324"/>
          </a:xfrm>
          <a:prstGeom prst="rect">
            <a:avLst/>
          </a:prstGeom>
          <a:noFill/>
          <a:ln w="9525">
            <a:noFill/>
            <a:miter lim="800000"/>
            <a:headEnd/>
            <a:tailEnd/>
          </a:ln>
        </p:spPr>
      </p:pic>
      <p:pic>
        <p:nvPicPr>
          <p:cNvPr id="35848" name="Picture 10" descr="http://www.mhlw.go.jp/image.jsp?id=396816"/>
          <p:cNvPicPr>
            <a:picLocks noChangeAspect="1" noChangeArrowheads="1"/>
          </p:cNvPicPr>
          <p:nvPr/>
        </p:nvPicPr>
        <p:blipFill>
          <a:blip r:embed="rId5"/>
          <a:srcRect/>
          <a:stretch>
            <a:fillRect/>
          </a:stretch>
        </p:blipFill>
        <p:spPr bwMode="auto">
          <a:xfrm>
            <a:off x="10266117" y="7315202"/>
            <a:ext cx="2009422" cy="2009422"/>
          </a:xfrm>
          <a:prstGeom prst="rect">
            <a:avLst/>
          </a:prstGeom>
          <a:noFill/>
          <a:ln w="9525">
            <a:noFill/>
            <a:miter lim="800000"/>
            <a:headEnd/>
            <a:tailEnd/>
          </a:ln>
        </p:spPr>
      </p:pic>
      <p:pic>
        <p:nvPicPr>
          <p:cNvPr id="35849" name="図 1" descr="1__12"/>
          <p:cNvPicPr>
            <a:picLocks noGrp="1" noChangeAspect="1"/>
          </p:cNvPicPr>
          <p:nvPr isPhoto="1"/>
        </p:nvPicPr>
        <p:blipFill>
          <a:blip r:embed="rId6"/>
          <a:srcRect/>
          <a:stretch>
            <a:fillRect/>
          </a:stretch>
        </p:blipFill>
        <p:spPr bwMode="auto">
          <a:xfrm>
            <a:off x="10130651" y="284484"/>
            <a:ext cx="2673209" cy="3854027"/>
          </a:xfrm>
          <a:prstGeom prst="rect">
            <a:avLst/>
          </a:prstGeom>
          <a:noFill/>
          <a:ln w="9525">
            <a:noFill/>
            <a:miter lim="800000"/>
            <a:headEnd/>
            <a:tailEnd/>
          </a:ln>
        </p:spPr>
      </p:pic>
    </p:spTree>
  </p:cSld>
  <p:clrMapOvr>
    <a:masterClrMapping/>
  </p:clrMapOvr>
  <p:transition advTm="43666"/>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図 1" descr="3_39"/>
          <p:cNvPicPr>
            <a:picLocks noGrp="1" noChangeAspect="1"/>
          </p:cNvPicPr>
          <p:nvPr isPhoto="1"/>
        </p:nvPicPr>
        <p:blipFill>
          <a:blip r:embed="rId3"/>
          <a:srcRect/>
          <a:stretch>
            <a:fillRect/>
          </a:stretch>
        </p:blipFill>
        <p:spPr bwMode="auto">
          <a:xfrm>
            <a:off x="3851769" y="3309903"/>
            <a:ext cx="4881316" cy="4684890"/>
          </a:xfrm>
          <a:prstGeom prst="rect">
            <a:avLst/>
          </a:prstGeom>
          <a:noFill/>
          <a:ln w="9525">
            <a:noFill/>
            <a:miter lim="800000"/>
            <a:headEnd/>
            <a:tailEnd/>
          </a:ln>
        </p:spPr>
      </p:pic>
      <p:pic>
        <p:nvPicPr>
          <p:cNvPr id="37891" name="図 1" descr="3_26"/>
          <p:cNvPicPr>
            <a:picLocks noGrp="1" noChangeAspect="1"/>
          </p:cNvPicPr>
          <p:nvPr isPhoto="1"/>
        </p:nvPicPr>
        <p:blipFill>
          <a:blip r:embed="rId4"/>
          <a:srcRect/>
          <a:stretch>
            <a:fillRect/>
          </a:stretch>
        </p:blipFill>
        <p:spPr bwMode="auto">
          <a:xfrm>
            <a:off x="4244622" y="268676"/>
            <a:ext cx="4174632" cy="2889956"/>
          </a:xfrm>
          <a:prstGeom prst="rect">
            <a:avLst/>
          </a:prstGeom>
          <a:noFill/>
          <a:ln w="9525">
            <a:noFill/>
            <a:miter lim="800000"/>
            <a:headEnd/>
            <a:tailEnd/>
          </a:ln>
        </p:spPr>
      </p:pic>
      <p:pic>
        <p:nvPicPr>
          <p:cNvPr id="37892" name="図 1" descr="3_28"/>
          <p:cNvPicPr>
            <a:picLocks noGrp="1" noChangeAspect="1"/>
          </p:cNvPicPr>
          <p:nvPr isPhoto="1"/>
        </p:nvPicPr>
        <p:blipFill>
          <a:blip r:embed="rId5"/>
          <a:srcRect/>
          <a:stretch>
            <a:fillRect/>
          </a:stretch>
        </p:blipFill>
        <p:spPr bwMode="auto">
          <a:xfrm>
            <a:off x="277708" y="1941690"/>
            <a:ext cx="3452142" cy="3348285"/>
          </a:xfrm>
          <a:prstGeom prst="rect">
            <a:avLst/>
          </a:prstGeom>
          <a:noFill/>
          <a:ln w="9525">
            <a:noFill/>
            <a:miter lim="800000"/>
            <a:headEnd/>
            <a:tailEnd/>
          </a:ln>
        </p:spPr>
      </p:pic>
      <p:pic>
        <p:nvPicPr>
          <p:cNvPr id="37893" name="図 1" descr="3_25"/>
          <p:cNvPicPr>
            <a:picLocks noGrp="1" noChangeAspect="1"/>
          </p:cNvPicPr>
          <p:nvPr isPhoto="1"/>
        </p:nvPicPr>
        <p:blipFill>
          <a:blip r:embed="rId6"/>
          <a:srcRect/>
          <a:stretch>
            <a:fillRect/>
          </a:stretch>
        </p:blipFill>
        <p:spPr bwMode="auto">
          <a:xfrm>
            <a:off x="8771468" y="2300677"/>
            <a:ext cx="4023360" cy="2630310"/>
          </a:xfrm>
          <a:prstGeom prst="rect">
            <a:avLst/>
          </a:prstGeom>
          <a:noFill/>
          <a:ln w="9525">
            <a:noFill/>
            <a:miter lim="800000"/>
            <a:headEnd/>
            <a:tailEnd/>
          </a:ln>
        </p:spPr>
      </p:pic>
      <p:pic>
        <p:nvPicPr>
          <p:cNvPr id="37894" name="図 1" descr="3_29"/>
          <p:cNvPicPr>
            <a:picLocks noGrp="1" noChangeAspect="1"/>
          </p:cNvPicPr>
          <p:nvPr isPhoto="1"/>
        </p:nvPicPr>
        <p:blipFill>
          <a:blip r:embed="rId7"/>
          <a:srcRect/>
          <a:stretch>
            <a:fillRect/>
          </a:stretch>
        </p:blipFill>
        <p:spPr bwMode="auto">
          <a:xfrm>
            <a:off x="8997246" y="5651219"/>
            <a:ext cx="3752427" cy="3483750"/>
          </a:xfrm>
          <a:prstGeom prst="rect">
            <a:avLst/>
          </a:prstGeom>
          <a:noFill/>
          <a:ln w="9525">
            <a:noFill/>
            <a:miter lim="800000"/>
            <a:headEnd/>
            <a:tailEnd/>
          </a:ln>
        </p:spPr>
      </p:pic>
      <p:pic>
        <p:nvPicPr>
          <p:cNvPr id="37895" name="図 1" descr="3_31"/>
          <p:cNvPicPr>
            <a:picLocks noGrp="1" noChangeAspect="1"/>
          </p:cNvPicPr>
          <p:nvPr isPhoto="1"/>
        </p:nvPicPr>
        <p:blipFill>
          <a:blip r:embed="rId8"/>
          <a:srcRect/>
          <a:stretch>
            <a:fillRect/>
          </a:stretch>
        </p:blipFill>
        <p:spPr bwMode="auto">
          <a:xfrm>
            <a:off x="356729" y="6111805"/>
            <a:ext cx="3379894" cy="3160889"/>
          </a:xfrm>
          <a:prstGeom prst="rect">
            <a:avLst/>
          </a:prstGeom>
          <a:noFill/>
          <a:ln w="9525">
            <a:noFill/>
            <a:miter lim="800000"/>
            <a:headEnd/>
            <a:tailEnd/>
          </a:ln>
        </p:spPr>
      </p:pic>
      <p:sp>
        <p:nvSpPr>
          <p:cNvPr id="37896" name="Rectangle 2"/>
          <p:cNvSpPr>
            <a:spLocks noChangeArrowheads="1"/>
          </p:cNvSpPr>
          <p:nvPr/>
        </p:nvSpPr>
        <p:spPr bwMode="auto">
          <a:xfrm>
            <a:off x="460587" y="241583"/>
            <a:ext cx="2867378" cy="1255324"/>
          </a:xfrm>
          <a:prstGeom prst="rect">
            <a:avLst/>
          </a:prstGeom>
          <a:noFill/>
          <a:ln w="9525">
            <a:noFill/>
            <a:miter lim="800000"/>
            <a:headEnd/>
            <a:tailEnd/>
          </a:ln>
        </p:spPr>
        <p:txBody>
          <a:bodyPr lIns="130046" tIns="65023" rIns="130046" bIns="65023">
            <a:prstTxWarp prst="textNoShape">
              <a:avLst/>
            </a:prstTxWarp>
          </a:bodyPr>
          <a:lstStyle/>
          <a:p>
            <a:pPr marL="487672" indent="-487672">
              <a:spcBef>
                <a:spcPct val="20000"/>
              </a:spcBef>
              <a:buClr>
                <a:srgbClr val="99CC00"/>
              </a:buClr>
              <a:buSzPct val="60000"/>
            </a:pPr>
            <a:r>
              <a:rPr lang="ja-JP" altLang="en-US" sz="3400" dirty="0" smtClean="0">
                <a:solidFill>
                  <a:srgbClr val="000000"/>
                </a:solidFill>
                <a:latin typeface="HGP創英角ﾎﾟｯﾌﾟ体" pitchFamily="50" charset="-128"/>
                <a:ea typeface="HGP創英角ﾎﾟｯﾌﾟ体" pitchFamily="50" charset="-128"/>
                <a:cs typeface="HGP創英角ﾎﾟｯﾌﾟ体" pitchFamily="50" charset="-128"/>
              </a:rPr>
              <a:t>生活習慣の改善</a:t>
            </a:r>
            <a:endParaRPr lang="en-US" altLang="ja-JP" sz="3400" dirty="0">
              <a:solidFill>
                <a:srgbClr val="000000"/>
              </a:solidFill>
              <a:latin typeface="HGP創英角ﾎﾟｯﾌﾟ体" pitchFamily="50" charset="-128"/>
              <a:ea typeface="Tahoma" pitchFamily="-109" charset="0"/>
              <a:cs typeface="Tahoma" pitchFamily="-109" charset="0"/>
            </a:endParaRPr>
          </a:p>
        </p:txBody>
      </p:sp>
      <p:sp>
        <p:nvSpPr>
          <p:cNvPr id="37897" name="Rectangle 2"/>
          <p:cNvSpPr>
            <a:spLocks noChangeArrowheads="1"/>
          </p:cNvSpPr>
          <p:nvPr/>
        </p:nvSpPr>
        <p:spPr bwMode="auto">
          <a:xfrm>
            <a:off x="4104640" y="8256694"/>
            <a:ext cx="4454596" cy="1255324"/>
          </a:xfrm>
          <a:prstGeom prst="rect">
            <a:avLst/>
          </a:prstGeom>
          <a:noFill/>
          <a:ln w="9525">
            <a:noFill/>
            <a:miter lim="800000"/>
            <a:headEnd/>
            <a:tailEnd/>
          </a:ln>
        </p:spPr>
        <p:txBody>
          <a:bodyPr lIns="130046" tIns="65023" rIns="130046" bIns="65023">
            <a:prstTxWarp prst="textNoShape">
              <a:avLst/>
            </a:prstTxWarp>
          </a:bodyPr>
          <a:lstStyle/>
          <a:p>
            <a:pPr marL="487672" indent="-487672">
              <a:spcBef>
                <a:spcPct val="20000"/>
              </a:spcBef>
              <a:buClr>
                <a:srgbClr val="99CC00"/>
              </a:buClr>
              <a:buSzPct val="60000"/>
            </a:pPr>
            <a:r>
              <a:rPr lang="ja-JP" altLang="en-US" sz="2300" dirty="0">
                <a:solidFill>
                  <a:srgbClr val="000000"/>
                </a:solidFill>
                <a:latin typeface="HGP創英角ﾎﾟｯﾌﾟ体" pitchFamily="50" charset="-128"/>
                <a:ea typeface="HGP創英角ﾎﾟｯﾌﾟ体" pitchFamily="50" charset="-128"/>
                <a:cs typeface="HGP創英角ﾎﾟｯﾌﾟ体" pitchFamily="50" charset="-128"/>
              </a:rPr>
              <a:t>５つの健康習慣すべて実践すると</a:t>
            </a:r>
            <a:endParaRPr lang="en-US" altLang="ja-JP" sz="2300" dirty="0">
              <a:solidFill>
                <a:srgbClr val="000000"/>
              </a:solidFill>
              <a:latin typeface="HGP創英角ﾎﾟｯﾌﾟ体" pitchFamily="50" charset="-128"/>
              <a:ea typeface="Tahoma" pitchFamily="-109" charset="0"/>
              <a:cs typeface="Tahoma" pitchFamily="-109" charset="0"/>
            </a:endParaRPr>
          </a:p>
          <a:p>
            <a:pPr marL="487672" indent="-487672">
              <a:spcBef>
                <a:spcPct val="20000"/>
              </a:spcBef>
              <a:buClr>
                <a:srgbClr val="99CC00"/>
              </a:buClr>
              <a:buSzPct val="60000"/>
            </a:pPr>
            <a:r>
              <a:rPr lang="ja-JP" altLang="en-US" sz="2300" dirty="0">
                <a:solidFill>
                  <a:srgbClr val="000000"/>
                </a:solidFill>
                <a:latin typeface="HGP創英角ﾎﾟｯﾌﾟ体" pitchFamily="50" charset="-128"/>
                <a:ea typeface="HGP創英角ﾎﾟｯﾌﾟ体" pitchFamily="50" charset="-128"/>
                <a:cs typeface="HGP創英角ﾎﾟｯﾌﾟ体" pitchFamily="50" charset="-128"/>
              </a:rPr>
              <a:t>男性で</a:t>
            </a:r>
            <a:r>
              <a:rPr lang="en-US" altLang="ja-JP" sz="2300" dirty="0">
                <a:solidFill>
                  <a:srgbClr val="000000"/>
                </a:solidFill>
                <a:latin typeface="HGP創英角ﾎﾟｯﾌﾟ体" pitchFamily="50" charset="-128"/>
                <a:ea typeface="Tahoma" pitchFamily="-109" charset="0"/>
                <a:cs typeface="Tahoma" pitchFamily="-109" charset="0"/>
              </a:rPr>
              <a:t>43</a:t>
            </a:r>
            <a:r>
              <a:rPr lang="ja-JP" altLang="en-US" sz="2300" dirty="0">
                <a:solidFill>
                  <a:srgbClr val="000000"/>
                </a:solidFill>
                <a:latin typeface="HGP創英角ﾎﾟｯﾌﾟ体" pitchFamily="50" charset="-128"/>
                <a:ea typeface="HGP創英角ﾎﾟｯﾌﾟ体" pitchFamily="50" charset="-128"/>
                <a:cs typeface="HGP創英角ﾎﾟｯﾌﾟ体" pitchFamily="50" charset="-128"/>
              </a:rPr>
              <a:t>％、</a:t>
            </a:r>
            <a:endParaRPr lang="en-US" altLang="ja-JP" sz="2300" dirty="0">
              <a:solidFill>
                <a:srgbClr val="000000"/>
              </a:solidFill>
              <a:latin typeface="HGP創英角ﾎﾟｯﾌﾟ体" pitchFamily="50" charset="-128"/>
              <a:ea typeface="Tahoma" pitchFamily="-109" charset="0"/>
              <a:cs typeface="Tahoma" pitchFamily="-109" charset="0"/>
            </a:endParaRPr>
          </a:p>
          <a:p>
            <a:pPr marL="487672" indent="-487672">
              <a:spcBef>
                <a:spcPct val="20000"/>
              </a:spcBef>
              <a:buClr>
                <a:srgbClr val="99CC00"/>
              </a:buClr>
              <a:buSzPct val="60000"/>
            </a:pPr>
            <a:r>
              <a:rPr lang="ja-JP" altLang="en-US" sz="2300" dirty="0">
                <a:solidFill>
                  <a:srgbClr val="000000"/>
                </a:solidFill>
                <a:latin typeface="HGP創英角ﾎﾟｯﾌﾟ体" pitchFamily="50" charset="-128"/>
                <a:ea typeface="HGP創英角ﾎﾟｯﾌﾟ体" pitchFamily="50" charset="-128"/>
                <a:cs typeface="HGP創英角ﾎﾟｯﾌﾟ体" pitchFamily="50" charset="-128"/>
              </a:rPr>
              <a:t>女性で</a:t>
            </a:r>
            <a:r>
              <a:rPr lang="en-US" altLang="ja-JP" sz="2300" dirty="0">
                <a:solidFill>
                  <a:srgbClr val="000000"/>
                </a:solidFill>
                <a:latin typeface="HGP創英角ﾎﾟｯﾌﾟ体" pitchFamily="50" charset="-128"/>
                <a:ea typeface="Tahoma" pitchFamily="-109" charset="0"/>
                <a:cs typeface="Tahoma" pitchFamily="-109" charset="0"/>
              </a:rPr>
              <a:t>37</a:t>
            </a:r>
            <a:r>
              <a:rPr lang="ja-JP" altLang="en-US" sz="2300" dirty="0">
                <a:solidFill>
                  <a:srgbClr val="000000"/>
                </a:solidFill>
                <a:latin typeface="HGP創英角ﾎﾟｯﾌﾟ体" pitchFamily="50" charset="-128"/>
                <a:ea typeface="HGP創英角ﾎﾟｯﾌﾟ体" pitchFamily="50" charset="-128"/>
                <a:cs typeface="HGP創英角ﾎﾟｯﾌﾟ体" pitchFamily="50" charset="-128"/>
              </a:rPr>
              <a:t>％ リスクが低下します</a:t>
            </a:r>
            <a:endParaRPr lang="en-US" altLang="ja-JP" sz="2300" dirty="0">
              <a:solidFill>
                <a:srgbClr val="000000"/>
              </a:solidFill>
              <a:latin typeface="HGP創英角ﾎﾟｯﾌﾟ体" pitchFamily="50" charset="-128"/>
              <a:ea typeface="Tahoma" pitchFamily="-109" charset="0"/>
              <a:cs typeface="Tahoma" pitchFamily="-109" charset="0"/>
            </a:endParaRPr>
          </a:p>
        </p:txBody>
      </p:sp>
    </p:spTree>
  </p:cSld>
  <p:clrMapOvr>
    <a:masterClrMapping/>
  </p:clrMapOvr>
  <p:transition advTm="5716"/>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図 1" descr="3_36"/>
          <p:cNvPicPr>
            <a:picLocks noGrp="1" noChangeAspect="1"/>
          </p:cNvPicPr>
          <p:nvPr isPhoto="1"/>
        </p:nvPicPr>
        <p:blipFill>
          <a:blip r:embed="rId2"/>
          <a:srcRect/>
          <a:stretch>
            <a:fillRect/>
          </a:stretch>
        </p:blipFill>
        <p:spPr bwMode="auto">
          <a:xfrm>
            <a:off x="0" y="456071"/>
            <a:ext cx="13004800" cy="8841458"/>
          </a:xfrm>
          <a:prstGeom prst="rect">
            <a:avLst/>
          </a:prstGeom>
          <a:noFill/>
          <a:ln w="9525">
            <a:noFill/>
            <a:miter lim="800000"/>
            <a:headEnd/>
            <a:tailEnd/>
          </a:ln>
        </p:spPr>
      </p:pic>
    </p:spTree>
  </p:cSld>
  <p:clrMapOvr>
    <a:masterClrMapping/>
  </p:clrMapOvr>
  <p:transition advTm="2033"/>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460587" y="241583"/>
            <a:ext cx="3379894" cy="1255324"/>
          </a:xfrm>
          <a:prstGeom prst="rect">
            <a:avLst/>
          </a:prstGeom>
          <a:noFill/>
          <a:ln w="9525">
            <a:noFill/>
            <a:miter lim="800000"/>
            <a:headEnd/>
            <a:tailEnd/>
          </a:ln>
        </p:spPr>
        <p:txBody>
          <a:bodyPr lIns="130046" tIns="65023" rIns="130046" bIns="65023">
            <a:prstTxWarp prst="textNoShape">
              <a:avLst/>
            </a:prstTxWarp>
          </a:bodyPr>
          <a:lstStyle/>
          <a:p>
            <a:pPr marL="487672" indent="-487672">
              <a:spcBef>
                <a:spcPct val="20000"/>
              </a:spcBef>
              <a:buClr>
                <a:srgbClr val="99CC00"/>
              </a:buClr>
              <a:buSzPct val="60000"/>
            </a:pPr>
            <a:r>
              <a:rPr lang="ja-JP" altLang="en-US" sz="4000" dirty="0" smtClean="0">
                <a:solidFill>
                  <a:srgbClr val="18579B"/>
                </a:solidFill>
                <a:latin typeface="ＤＦＰ太丸ゴシック体"/>
                <a:ea typeface="ＤＦＰ太丸ゴシック体"/>
                <a:cs typeface="ＤＦＰ太丸ゴシック体"/>
              </a:rPr>
              <a:t>感染</a:t>
            </a:r>
            <a:r>
              <a:rPr lang="ja-JP" altLang="en-US" sz="4000" dirty="0">
                <a:solidFill>
                  <a:srgbClr val="18579B"/>
                </a:solidFill>
                <a:latin typeface="ＤＦＰ太丸ゴシック体"/>
                <a:ea typeface="ＤＦＰ太丸ゴシック体"/>
                <a:cs typeface="ＤＦＰ太丸ゴシック体"/>
              </a:rPr>
              <a:t>対策</a:t>
            </a:r>
            <a:endParaRPr lang="en-US" altLang="ja-JP" sz="4000" dirty="0">
              <a:solidFill>
                <a:srgbClr val="18579B"/>
              </a:solidFill>
              <a:latin typeface="ＤＦＰ太丸ゴシック体"/>
              <a:ea typeface="ＤＦＰ太丸ゴシック体"/>
              <a:cs typeface="ＤＦＰ太丸ゴシック体"/>
            </a:endParaRPr>
          </a:p>
        </p:txBody>
      </p:sp>
      <p:sp>
        <p:nvSpPr>
          <p:cNvPr id="39939" name="正方形/長方形 1"/>
          <p:cNvSpPr>
            <a:spLocks noChangeArrowheads="1"/>
          </p:cNvSpPr>
          <p:nvPr/>
        </p:nvSpPr>
        <p:spPr bwMode="auto">
          <a:xfrm>
            <a:off x="264162" y="2418081"/>
            <a:ext cx="3969173" cy="1882987"/>
          </a:xfrm>
          <a:prstGeom prst="rect">
            <a:avLst/>
          </a:prstGeom>
          <a:noFill/>
          <a:ln w="9525">
            <a:noFill/>
            <a:miter lim="800000"/>
            <a:headEnd/>
            <a:tailEnd/>
          </a:ln>
        </p:spPr>
        <p:txBody>
          <a:bodyPr lIns="130046" tIns="65023" rIns="130046" bIns="65023">
            <a:prstTxWarp prst="textNoShape">
              <a:avLst/>
            </a:prstTxWarp>
            <a:spAutoFit/>
          </a:bodyPr>
          <a:lstStyle/>
          <a:p>
            <a:r>
              <a:rPr lang="ja-JP" altLang="en-US" sz="2300" dirty="0"/>
              <a:t>・ピロリ菌の検査は医療機関で受けることができ，肝炎ウイルスの検査は医療機関，地域の保健所でも受けることができる</a:t>
            </a:r>
          </a:p>
        </p:txBody>
      </p:sp>
      <p:pic>
        <p:nvPicPr>
          <p:cNvPr id="39940" name="図 1" descr="3__31"/>
          <p:cNvPicPr>
            <a:picLocks noGrp="1" noChangeAspect="1"/>
          </p:cNvPicPr>
          <p:nvPr isPhoto="1"/>
        </p:nvPicPr>
        <p:blipFill>
          <a:blip r:embed="rId3"/>
          <a:srcRect/>
          <a:stretch>
            <a:fillRect/>
          </a:stretch>
        </p:blipFill>
        <p:spPr bwMode="auto">
          <a:xfrm>
            <a:off x="4556196" y="241584"/>
            <a:ext cx="8155093" cy="9177866"/>
          </a:xfrm>
          <a:prstGeom prst="rect">
            <a:avLst/>
          </a:prstGeom>
          <a:noFill/>
          <a:ln w="9525">
            <a:noFill/>
            <a:miter lim="800000"/>
            <a:headEnd/>
            <a:tailEnd/>
          </a:ln>
        </p:spPr>
      </p:pic>
    </p:spTree>
  </p:cSld>
  <p:clrMapOvr>
    <a:masterClrMapping/>
  </p:clrMapOvr>
  <p:transition advTm="6033"/>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z="4000" dirty="0" smtClean="0">
                <a:solidFill>
                  <a:srgbClr val="000000"/>
                </a:solidFill>
                <a:latin typeface="ＤＦＰ太丸ゴシック体"/>
                <a:ea typeface="ＤＦＰ太丸ゴシック体"/>
                <a:cs typeface="ＤＦＰ太丸ゴシック体"/>
              </a:rPr>
              <a:t>二次がん予防：がんで</a:t>
            </a:r>
            <a:r>
              <a:rPr lang="ja-JP" altLang="en-US" sz="4000" dirty="0" smtClean="0">
                <a:solidFill>
                  <a:srgbClr val="FF0000"/>
                </a:solidFill>
                <a:latin typeface="ＤＦＰ太丸ゴシック体"/>
                <a:ea typeface="ＤＦＰ太丸ゴシック体"/>
                <a:cs typeface="ＤＦＰ太丸ゴシック体"/>
              </a:rPr>
              <a:t>死なないようにする</a:t>
            </a:r>
            <a:r>
              <a:rPr lang="en-US" altLang="ja-JP" sz="4400" dirty="0" smtClean="0">
                <a:solidFill>
                  <a:srgbClr val="000000"/>
                </a:solidFill>
              </a:rPr>
              <a:t/>
            </a:r>
            <a:br>
              <a:rPr lang="en-US" altLang="ja-JP" sz="4400" dirty="0" smtClean="0">
                <a:solidFill>
                  <a:srgbClr val="000000"/>
                </a:solidFill>
              </a:rPr>
            </a:br>
            <a:endParaRPr lang="ja-JP" altLang="en-US" sz="4400" dirty="0">
              <a:solidFill>
                <a:srgbClr val="000000"/>
              </a:solidFill>
            </a:endParaRPr>
          </a:p>
        </p:txBody>
      </p:sp>
      <p:sp>
        <p:nvSpPr>
          <p:cNvPr id="3" name="テキスト プレースホルダ 2"/>
          <p:cNvSpPr>
            <a:spLocks noGrp="1"/>
          </p:cNvSpPr>
          <p:nvPr>
            <p:ph type="body" idx="1"/>
          </p:nvPr>
        </p:nvSpPr>
        <p:spPr>
          <a:xfrm>
            <a:off x="1270002" y="5029200"/>
            <a:ext cx="10464801" cy="4394200"/>
          </a:xfrm>
        </p:spPr>
        <p:txBody>
          <a:bodyPr/>
          <a:lstStyle/>
          <a:p>
            <a:r>
              <a:rPr lang="ja-JP" altLang="en-US" dirty="0" smtClean="0">
                <a:latin typeface="ＤＦＰ太丸ゴシック体"/>
                <a:ea typeface="ＤＦＰ太丸ゴシック体"/>
                <a:cs typeface="ＤＦＰ太丸ゴシック体"/>
              </a:rPr>
              <a:t>生活習慣の改善による一次がん予防は絶対的なものではなく、</a:t>
            </a:r>
            <a:r>
              <a:rPr lang="ja-JP" altLang="en-US" dirty="0" smtClean="0">
                <a:solidFill>
                  <a:srgbClr val="FF0000"/>
                </a:solidFill>
                <a:latin typeface="ＤＦＰ太丸ゴシック体"/>
                <a:ea typeface="ＤＦＰ太丸ゴシック体"/>
                <a:cs typeface="ＤＦＰ太丸ゴシック体"/>
              </a:rPr>
              <a:t>がんで死なない</a:t>
            </a:r>
            <a:r>
              <a:rPr lang="ja-JP" altLang="en-US" dirty="0" smtClean="0">
                <a:latin typeface="ＤＦＰ太丸ゴシック体"/>
                <a:ea typeface="ＤＦＰ太丸ゴシック体"/>
                <a:cs typeface="ＤＦＰ太丸ゴシック体"/>
              </a:rPr>
              <a:t>ためには、</a:t>
            </a:r>
            <a:r>
              <a:rPr lang="ja-JP" altLang="en-US" dirty="0" smtClean="0">
                <a:solidFill>
                  <a:srgbClr val="FF0000"/>
                </a:solidFill>
                <a:latin typeface="ＤＦＰ太丸ゴシック体"/>
                <a:ea typeface="ＤＦＰ太丸ゴシック体"/>
                <a:cs typeface="ＤＦＰ太丸ゴシック体"/>
              </a:rPr>
              <a:t>がん検診</a:t>
            </a:r>
            <a:r>
              <a:rPr lang="ja-JP" altLang="en-US" dirty="0" smtClean="0">
                <a:latin typeface="ＤＦＰ太丸ゴシック体"/>
                <a:ea typeface="ＤＦＰ太丸ゴシック体"/>
                <a:cs typeface="ＤＦＰ太丸ゴシック体"/>
              </a:rPr>
              <a:t>が必要</a:t>
            </a:r>
            <a:endParaRPr lang="ja-JP" altLang="en-US" dirty="0">
              <a:latin typeface="ＤＦＰ太丸ゴシック体"/>
              <a:ea typeface="ＤＦＰ太丸ゴシック体"/>
              <a:cs typeface="ＤＦＰ太丸ゴシック体"/>
            </a:endParaRPr>
          </a:p>
        </p:txBody>
      </p:sp>
    </p:spTree>
  </p:cSld>
  <p:clrMapOvr>
    <a:masterClrMapping/>
  </p:clrMapOvr>
  <p:transition spd="med" advTm="15183"/>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Shape 45"/>
          <p:cNvSpPr/>
          <p:nvPr/>
        </p:nvSpPr>
        <p:spPr>
          <a:xfrm>
            <a:off x="1257300" y="369013"/>
            <a:ext cx="4997500" cy="379579"/>
          </a:xfrm>
          <a:prstGeom prst="rect">
            <a:avLst/>
          </a:prstGeom>
          <a:ln w="12700">
            <a:miter lim="400000"/>
          </a:ln>
          <a:extLst>
            <a:ext uri="{C572A759-6A51-4108-AA02-DFA0A04FC94B}">
              <ma14:wrappingTextBoxFlag xmlns="" xmlns:ma14="http://schemas.microsoft.com/office/mac/drawingml/2011/main" xmlns:mv="urn:schemas-microsoft-com:mac:vml" xmlns:mc="http://schemas.openxmlformats.org/markup-compatibility/2006" val="1"/>
            </a:ext>
          </a:extLst>
        </p:spPr>
        <p:txBody>
          <a:bodyPr lIns="50794" tIns="50794" rIns="50794" bIns="50794" anchor="ctr">
            <a:spAutoFit/>
          </a:bodyPr>
          <a:lstStyle>
            <a:lvl1pPr algn="l" defTabSz="457200">
              <a:defRPr sz="3600">
                <a:solidFill>
                  <a:srgbClr val="323332"/>
                </a:solidFill>
                <a:latin typeface="ヒラギノ角ゴ Pro W6"/>
                <a:ea typeface="ヒラギノ角ゴ Pro W6"/>
                <a:cs typeface="ヒラギノ角ゴ Pro W6"/>
                <a:sym typeface="ヒラギノ角ゴ Pro W6"/>
              </a:defRPr>
            </a:lvl1pPr>
          </a:lstStyle>
          <a:p>
            <a:pPr lvl="0">
              <a:defRPr sz="1800">
                <a:solidFill>
                  <a:srgbClr val="000000"/>
                </a:solidFill>
              </a:defRPr>
            </a:pPr>
            <a:r>
              <a:rPr dirty="0"/>
              <a:t>がん死亡者数の推移</a:t>
            </a:r>
          </a:p>
        </p:txBody>
      </p:sp>
      <p:pic>
        <p:nvPicPr>
          <p:cNvPr id="46" name="trend_img_graph01.png"/>
          <p:cNvPicPr/>
          <p:nvPr/>
        </p:nvPicPr>
        <p:blipFill>
          <a:blip r:embed="rId3">
            <a:extLst/>
          </a:blip>
          <a:stretch>
            <a:fillRect/>
          </a:stretch>
        </p:blipFill>
        <p:spPr>
          <a:xfrm>
            <a:off x="0" y="279400"/>
            <a:ext cx="13004800" cy="8695824"/>
          </a:xfrm>
          <a:prstGeom prst="rect">
            <a:avLst/>
          </a:prstGeom>
          <a:ln w="12700">
            <a:miter lim="400000"/>
          </a:ln>
        </p:spPr>
      </p:pic>
    </p:spTree>
  </p:cSld>
  <p:clrMapOvr>
    <a:masterClrMapping/>
  </p:clrMapOvr>
  <p:transition spd="med" advTm="2266"/>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 name="contents5_img01.png"/>
          <p:cNvPicPr/>
          <p:nvPr/>
        </p:nvPicPr>
        <p:blipFill>
          <a:blip r:embed="rId3">
            <a:extLst/>
          </a:blip>
          <a:stretch>
            <a:fillRect/>
          </a:stretch>
        </p:blipFill>
        <p:spPr>
          <a:xfrm>
            <a:off x="1894686" y="0"/>
            <a:ext cx="8499072" cy="3327400"/>
          </a:xfrm>
          <a:prstGeom prst="rect">
            <a:avLst/>
          </a:prstGeom>
          <a:ln w="12700">
            <a:miter lim="400000"/>
          </a:ln>
        </p:spPr>
      </p:pic>
      <p:sp>
        <p:nvSpPr>
          <p:cNvPr id="92" name="Shape 92"/>
          <p:cNvSpPr/>
          <p:nvPr/>
        </p:nvSpPr>
        <p:spPr>
          <a:xfrm>
            <a:off x="343646" y="3627566"/>
            <a:ext cx="12317513" cy="5334781"/>
          </a:xfrm>
          <a:prstGeom prst="rect">
            <a:avLst/>
          </a:prstGeom>
          <a:ln w="12700">
            <a:miter lim="400000"/>
          </a:ln>
          <a:extLst>
            <a:ext uri="{C572A759-6A51-4108-AA02-DFA0A04FC94B}">
              <ma14:wrappingTextBoxFlag xmlns="" xmlns:ma14="http://schemas.microsoft.com/office/mac/drawingml/2011/main" xmlns:mv="urn:schemas-microsoft-com:mac:vml" xmlns:mc="http://schemas.openxmlformats.org/markup-compatibility/2006" val="1"/>
            </a:ext>
          </a:extLst>
        </p:spPr>
        <p:txBody>
          <a:bodyPr wrap="square" lIns="50794" tIns="50794" rIns="50794" bIns="50794" anchor="ctr">
            <a:spAutoFit/>
          </a:bodyPr>
          <a:lstStyle/>
          <a:p>
            <a:pPr marL="312787" indent="-312787" algn="l" defTabSz="457152">
              <a:lnSpc>
                <a:spcPct val="120000"/>
              </a:lnSpc>
              <a:buSzPct val="75000"/>
              <a:buChar char="•"/>
              <a:defRPr sz="1800">
                <a:solidFill>
                  <a:srgbClr val="000000"/>
                </a:solidFill>
              </a:defRPr>
            </a:pPr>
            <a:r>
              <a:rPr sz="2600" dirty="0">
                <a:solidFill>
                  <a:srgbClr val="CF332E"/>
                </a:solidFill>
                <a:latin typeface="ＤＦＰ太丸ゴシック体"/>
                <a:ea typeface="ＤＦＰ太丸ゴシック体"/>
                <a:cs typeface="ＤＦＰ太丸ゴシック体"/>
                <a:sym typeface="ヒラギノ角ゴ Std"/>
              </a:rPr>
              <a:t>がんは不治の病ではなく、早期に発見できれば、完治します。</a:t>
            </a:r>
          </a:p>
          <a:p>
            <a:pPr marL="769942" indent="-312787" algn="l" defTabSz="457152">
              <a:lnSpc>
                <a:spcPct val="120000"/>
              </a:lnSpc>
              <a:buSzPct val="75000"/>
              <a:defRPr sz="1800">
                <a:solidFill>
                  <a:srgbClr val="000000"/>
                </a:solidFill>
              </a:defRPr>
            </a:pPr>
            <a:r>
              <a:rPr sz="2100" dirty="0">
                <a:solidFill>
                  <a:srgbClr val="323332"/>
                </a:solidFill>
                <a:latin typeface="ＤＦＰ太丸ゴシック体"/>
                <a:ea typeface="ＤＦＰ太丸ゴシック体"/>
                <a:cs typeface="ＤＦＰ太丸ゴシック体"/>
                <a:sym typeface="ヒラギノ角ゴ Std"/>
              </a:rPr>
              <a:t>たとえば、進行した胃がんでは、半数以上の方が命を落としますが、早期であれば、</a:t>
            </a:r>
            <a:r>
              <a:rPr sz="2100" dirty="0" smtClean="0">
                <a:solidFill>
                  <a:srgbClr val="323332"/>
                </a:solidFill>
                <a:latin typeface="ＤＦＰ太丸ゴシック体"/>
                <a:ea typeface="ＤＦＰ太丸ゴシック体"/>
                <a:cs typeface="ＤＦＰ太丸ゴシック体"/>
                <a:sym typeface="ヒラギノ角ゴ Std"/>
              </a:rPr>
              <a:t>100</a:t>
            </a:r>
            <a:r>
              <a:rPr lang="ja-JP" altLang="en-US" sz="2100" dirty="0" smtClean="0">
                <a:solidFill>
                  <a:srgbClr val="323332"/>
                </a:solidFill>
                <a:latin typeface="ＤＦＰ太丸ゴシック体"/>
                <a:ea typeface="ＤＦＰ太丸ゴシック体"/>
                <a:cs typeface="ＤＦＰ太丸ゴシック体"/>
                <a:sym typeface="ヒラギノ角ゴ Std"/>
              </a:rPr>
              <a:t>％</a:t>
            </a:r>
            <a:endParaRPr lang="en-US" altLang="ja-JP" sz="2100" dirty="0" smtClean="0">
              <a:solidFill>
                <a:srgbClr val="323332"/>
              </a:solidFill>
              <a:latin typeface="ＤＦＰ太丸ゴシック体"/>
              <a:ea typeface="ＤＦＰ太丸ゴシック体"/>
              <a:cs typeface="ＤＦＰ太丸ゴシック体"/>
              <a:sym typeface="ヒラギノ角ゴ Std"/>
            </a:endParaRPr>
          </a:p>
          <a:p>
            <a:pPr marL="769942" indent="-312787" algn="l" defTabSz="457152">
              <a:lnSpc>
                <a:spcPct val="120000"/>
              </a:lnSpc>
              <a:buSzPct val="75000"/>
              <a:defRPr sz="1800">
                <a:solidFill>
                  <a:srgbClr val="000000"/>
                </a:solidFill>
              </a:defRPr>
            </a:pPr>
            <a:r>
              <a:rPr sz="2100" dirty="0" smtClean="0">
                <a:solidFill>
                  <a:srgbClr val="323332"/>
                </a:solidFill>
                <a:latin typeface="ＤＦＰ太丸ゴシック体"/>
                <a:ea typeface="ＤＦＰ太丸ゴシック体"/>
                <a:cs typeface="ＤＦＰ太丸ゴシック体"/>
                <a:sym typeface="ヒラギノ角ゴ Std"/>
              </a:rPr>
              <a:t>近く</a:t>
            </a:r>
            <a:r>
              <a:rPr sz="2100" dirty="0">
                <a:solidFill>
                  <a:srgbClr val="323332"/>
                </a:solidFill>
                <a:latin typeface="ＤＦＰ太丸ゴシック体"/>
                <a:ea typeface="ＤＦＰ太丸ゴシック体"/>
                <a:cs typeface="ＤＦＰ太丸ゴシック体"/>
                <a:sym typeface="ヒラギノ角ゴ Std"/>
              </a:rPr>
              <a:t>完治します。がん全体についても、早期がんの段階で治療を受ければ、</a:t>
            </a:r>
            <a:r>
              <a:rPr sz="2100" dirty="0">
                <a:solidFill>
                  <a:srgbClr val="CF332E"/>
                </a:solidFill>
                <a:latin typeface="ＤＦＰ太丸ゴシック体"/>
                <a:ea typeface="ＤＦＰ太丸ゴシック体"/>
                <a:cs typeface="ＤＦＰ太丸ゴシック体"/>
                <a:sym typeface="ヒラギノ角ゴ Std"/>
              </a:rPr>
              <a:t>9割方が</a:t>
            </a:r>
            <a:r>
              <a:rPr sz="2100" dirty="0" smtClean="0">
                <a:solidFill>
                  <a:srgbClr val="CF332E"/>
                </a:solidFill>
                <a:latin typeface="ＤＦＰ太丸ゴシック体"/>
                <a:ea typeface="ＤＦＰ太丸ゴシック体"/>
                <a:cs typeface="ＤＦＰ太丸ゴシック体"/>
                <a:sym typeface="ヒラギノ角ゴ Std"/>
              </a:rPr>
              <a:t>完治</a:t>
            </a:r>
            <a:r>
              <a:rPr lang="ja-JP" altLang="en-US" sz="2100" dirty="0" smtClean="0">
                <a:solidFill>
                  <a:srgbClr val="CF332E"/>
                </a:solidFill>
                <a:latin typeface="ＤＦＰ太丸ゴシック体"/>
                <a:ea typeface="ＤＦＰ太丸ゴシック体"/>
                <a:cs typeface="ＤＦＰ太丸ゴシック体"/>
                <a:sym typeface="ヒラギノ角ゴ Std"/>
              </a:rPr>
              <a:t>。</a:t>
            </a:r>
            <a:endParaRPr lang="en-US" altLang="ja-JP" sz="2100" dirty="0" smtClean="0">
              <a:solidFill>
                <a:srgbClr val="CF332E"/>
              </a:solidFill>
              <a:latin typeface="ＤＦＰ太丸ゴシック体"/>
              <a:ea typeface="ＤＦＰ太丸ゴシック体"/>
              <a:cs typeface="ＤＦＰ太丸ゴシック体"/>
              <a:sym typeface="ヒラギノ角ゴ Std"/>
            </a:endParaRPr>
          </a:p>
          <a:p>
            <a:pPr marL="312787" indent="-312787" algn="l" defTabSz="457152">
              <a:lnSpc>
                <a:spcPct val="120000"/>
              </a:lnSpc>
              <a:buSzPct val="75000"/>
              <a:defRPr sz="1800">
                <a:solidFill>
                  <a:srgbClr val="000000"/>
                </a:solidFill>
              </a:defRPr>
            </a:pPr>
            <a:r>
              <a:rPr lang="ja-JP" altLang="en-US" sz="2100" dirty="0" smtClean="0">
                <a:solidFill>
                  <a:srgbClr val="323332"/>
                </a:solidFill>
                <a:latin typeface="ＤＦＰ太丸ゴシック体"/>
                <a:ea typeface="ＤＦＰ太丸ゴシック体"/>
                <a:cs typeface="ＤＦＰ太丸ゴシック体"/>
                <a:sym typeface="ヒラギノ角ゴ Std"/>
              </a:rPr>
              <a:t>　　</a:t>
            </a:r>
            <a:r>
              <a:rPr sz="2100" dirty="0" smtClean="0">
                <a:solidFill>
                  <a:srgbClr val="323332"/>
                </a:solidFill>
                <a:latin typeface="ＤＦＰ太丸ゴシック体"/>
                <a:ea typeface="ＤＦＰ太丸ゴシック体"/>
                <a:cs typeface="ＤＦＰ太丸ゴシック体"/>
                <a:sym typeface="ヒラギノ角ゴ Std"/>
              </a:rPr>
              <a:t>４</a:t>
            </a:r>
            <a:r>
              <a:rPr sz="2100" dirty="0">
                <a:solidFill>
                  <a:srgbClr val="323332"/>
                </a:solidFill>
                <a:latin typeface="ＤＦＰ太丸ゴシック体"/>
                <a:ea typeface="ＤＦＰ太丸ゴシック体"/>
                <a:cs typeface="ＤＦＰ太丸ゴシック体"/>
                <a:sym typeface="ヒラギノ角ゴ Std"/>
              </a:rPr>
              <a:t>０歳過ぎるとがんが急増しますので、</a:t>
            </a:r>
            <a:r>
              <a:rPr sz="2400" dirty="0">
                <a:solidFill>
                  <a:srgbClr val="323332"/>
                </a:solidFill>
                <a:latin typeface="ＤＦＰ太丸ゴシック体"/>
                <a:ea typeface="ＤＦＰ太丸ゴシック体"/>
                <a:cs typeface="ＤＦＰ太丸ゴシック体"/>
                <a:sym typeface="ヒラギノ角ゴ Std"/>
              </a:rPr>
              <a:t>４０歳になると検診を１−２年ごと</a:t>
            </a:r>
            <a:r>
              <a:rPr sz="2400" dirty="0" smtClean="0">
                <a:solidFill>
                  <a:srgbClr val="323332"/>
                </a:solidFill>
                <a:latin typeface="ＤＦＰ太丸ゴシック体"/>
                <a:ea typeface="ＤＦＰ太丸ゴシック体"/>
                <a:cs typeface="ＤＦＰ太丸ゴシック体"/>
                <a:sym typeface="ヒラギノ角ゴ Std"/>
              </a:rPr>
              <a:t>に</a:t>
            </a:r>
            <a:r>
              <a:rPr lang="ja-JP" altLang="en-US" sz="2400" dirty="0" smtClean="0">
                <a:solidFill>
                  <a:srgbClr val="323332"/>
                </a:solidFill>
                <a:latin typeface="ＤＦＰ太丸ゴシック体"/>
                <a:ea typeface="ＤＦＰ太丸ゴシック体"/>
                <a:cs typeface="ＤＦＰ太丸ゴシック体"/>
                <a:sym typeface="ヒラギノ角ゴ Std"/>
              </a:rPr>
              <a:t>。</a:t>
            </a:r>
            <a:endParaRPr lang="en-US" altLang="ja-JP" sz="2400" dirty="0" smtClean="0">
              <a:solidFill>
                <a:srgbClr val="323332"/>
              </a:solidFill>
              <a:latin typeface="ＤＦＰ太丸ゴシック体"/>
              <a:ea typeface="ＤＦＰ太丸ゴシック体"/>
              <a:cs typeface="ＤＦＰ太丸ゴシック体"/>
              <a:sym typeface="ヒラギノ角ゴ Std"/>
            </a:endParaRPr>
          </a:p>
          <a:p>
            <a:pPr marL="312787" indent="-312787" algn="l" defTabSz="457152">
              <a:lnSpc>
                <a:spcPct val="120000"/>
              </a:lnSpc>
              <a:buSzPct val="75000"/>
              <a:buChar char="•"/>
              <a:defRPr sz="1800">
                <a:solidFill>
                  <a:srgbClr val="000000"/>
                </a:solidFill>
              </a:defRPr>
            </a:pPr>
            <a:endParaRPr sz="2400" dirty="0" smtClean="0">
              <a:solidFill>
                <a:srgbClr val="323332"/>
              </a:solidFill>
              <a:latin typeface="ＤＦＰ太丸ゴシック体"/>
              <a:ea typeface="ＤＦＰ太丸ゴシック体"/>
              <a:cs typeface="ＤＦＰ太丸ゴシック体"/>
              <a:sym typeface="ヒラギノ角ゴ Std"/>
            </a:endParaRPr>
          </a:p>
          <a:p>
            <a:pPr marL="312787" indent="-312787" algn="l" defTabSz="457152">
              <a:lnSpc>
                <a:spcPct val="120000"/>
              </a:lnSpc>
              <a:buSzPct val="75000"/>
              <a:buChar char="•"/>
              <a:defRPr sz="1800">
                <a:solidFill>
                  <a:srgbClr val="000000"/>
                </a:solidFill>
              </a:defRPr>
            </a:pPr>
            <a:r>
              <a:rPr sz="2400" dirty="0">
                <a:solidFill>
                  <a:srgbClr val="FC3F18"/>
                </a:solidFill>
                <a:latin typeface="ＤＦＰ太丸ゴシック体"/>
                <a:ea typeface="ＤＦＰ太丸ゴシック体"/>
                <a:cs typeface="ＤＦＰ太丸ゴシック体"/>
                <a:sym typeface="ヒラギノ角ゴ Std"/>
              </a:rPr>
              <a:t>がん検診</a:t>
            </a:r>
            <a:r>
              <a:rPr sz="2400" dirty="0">
                <a:solidFill>
                  <a:srgbClr val="050100"/>
                </a:solidFill>
                <a:latin typeface="ＤＦＰ太丸ゴシック体"/>
                <a:ea typeface="ＤＦＰ太丸ゴシック体"/>
                <a:cs typeface="ＤＦＰ太丸ゴシック体"/>
                <a:sym typeface="ヒラギノ角ゴ Std"/>
              </a:rPr>
              <a:t>は、胃がん、肺がん、大腸がん、子宮がん、乳がんで有効であり、市町村のものと個人による人間ドツクがあります。</a:t>
            </a:r>
            <a:endParaRPr sz="2400" dirty="0" smtClean="0">
              <a:solidFill>
                <a:srgbClr val="050100"/>
              </a:solidFill>
              <a:latin typeface="ＤＦＰ太丸ゴシック体"/>
              <a:ea typeface="ＤＦＰ太丸ゴシック体"/>
              <a:cs typeface="ＤＦＰ太丸ゴシック体"/>
              <a:sym typeface="ヒラギノ角ゴ Std"/>
            </a:endParaRPr>
          </a:p>
          <a:p>
            <a:pPr marL="312787" indent="-312787" algn="l" defTabSz="457152">
              <a:lnSpc>
                <a:spcPct val="120000"/>
              </a:lnSpc>
              <a:buSzPct val="75000"/>
              <a:buChar char="•"/>
              <a:defRPr sz="1800">
                <a:solidFill>
                  <a:srgbClr val="000000"/>
                </a:solidFill>
              </a:defRPr>
            </a:pPr>
            <a:endParaRPr lang="en-US" sz="2400" dirty="0" smtClean="0">
              <a:solidFill>
                <a:srgbClr val="050100"/>
              </a:solidFill>
              <a:latin typeface="ＤＦＰ太丸ゴシック体"/>
              <a:ea typeface="ＤＦＰ太丸ゴシック体"/>
              <a:cs typeface="ＤＦＰ太丸ゴシック体"/>
              <a:sym typeface="ヒラギノ角ゴ Std"/>
            </a:endParaRPr>
          </a:p>
          <a:p>
            <a:pPr marL="312787" indent="-312787" algn="l" defTabSz="457152">
              <a:lnSpc>
                <a:spcPct val="120000"/>
              </a:lnSpc>
              <a:buSzPct val="75000"/>
              <a:buChar char="•"/>
              <a:defRPr sz="1800">
                <a:solidFill>
                  <a:srgbClr val="000000"/>
                </a:solidFill>
              </a:defRPr>
            </a:pPr>
            <a:r>
              <a:rPr sz="2400" dirty="0" smtClean="0">
                <a:solidFill>
                  <a:srgbClr val="050100"/>
                </a:solidFill>
                <a:latin typeface="ＤＦＰ太丸ゴシック体"/>
                <a:ea typeface="ＤＦＰ太丸ゴシック体"/>
                <a:cs typeface="ＤＦＰ太丸ゴシック体"/>
                <a:sym typeface="ヒラギノ角ゴ Std"/>
              </a:rPr>
              <a:t>従って</a:t>
            </a:r>
            <a:r>
              <a:rPr sz="2400" dirty="0">
                <a:solidFill>
                  <a:srgbClr val="050100"/>
                </a:solidFill>
                <a:latin typeface="ＤＦＰ太丸ゴシック体"/>
                <a:ea typeface="ＤＦＰ太丸ゴシック体"/>
                <a:cs typeface="ＤＦＰ太丸ゴシック体"/>
                <a:sym typeface="ヒラギノ角ゴ Std"/>
              </a:rPr>
              <a:t>、がんの</a:t>
            </a:r>
            <a:r>
              <a:rPr sz="2400" dirty="0">
                <a:solidFill>
                  <a:srgbClr val="F43D17"/>
                </a:solidFill>
                <a:latin typeface="ＤＦＰ太丸ゴシック体"/>
                <a:ea typeface="ＤＦＰ太丸ゴシック体"/>
                <a:cs typeface="ＤＦＰ太丸ゴシック体"/>
                <a:sym typeface="ヒラギノ角ゴ Std"/>
              </a:rPr>
              <a:t>一次</a:t>
            </a:r>
            <a:r>
              <a:rPr sz="2400" dirty="0" smtClean="0">
                <a:solidFill>
                  <a:srgbClr val="F43D17"/>
                </a:solidFill>
                <a:latin typeface="ＤＦＰ太丸ゴシック体"/>
                <a:ea typeface="ＤＦＰ太丸ゴシック体"/>
                <a:cs typeface="ＤＦＰ太丸ゴシック体"/>
                <a:sym typeface="ヒラギノ角ゴ Std"/>
              </a:rPr>
              <a:t>予防</a:t>
            </a:r>
            <a:r>
              <a:rPr lang="ja-JP" altLang="en-US" sz="2400" dirty="0" smtClean="0">
                <a:solidFill>
                  <a:srgbClr val="050100"/>
                </a:solidFill>
                <a:latin typeface="ＤＦＰ太丸ゴシック体"/>
                <a:ea typeface="ＤＦＰ太丸ゴシック体"/>
                <a:cs typeface="ＤＦＰ太丸ゴシック体"/>
                <a:sym typeface="ヒラギノ角ゴ Std"/>
              </a:rPr>
              <a:t>と定期的ながん検診、</a:t>
            </a:r>
            <a:r>
              <a:rPr sz="2400" dirty="0" smtClean="0">
                <a:solidFill>
                  <a:srgbClr val="FF4119"/>
                </a:solidFill>
                <a:latin typeface="ＤＦＰ太丸ゴシック体"/>
                <a:ea typeface="ＤＦＰ太丸ゴシック体"/>
                <a:cs typeface="ＤＦＰ太丸ゴシック体"/>
                <a:sym typeface="ヒラギノ角ゴ Std"/>
              </a:rPr>
              <a:t>二次</a:t>
            </a:r>
            <a:r>
              <a:rPr sz="2400" dirty="0">
                <a:solidFill>
                  <a:srgbClr val="FF4119"/>
                </a:solidFill>
                <a:latin typeface="ＤＦＰ太丸ゴシック体"/>
                <a:ea typeface="ＤＦＰ太丸ゴシック体"/>
                <a:cs typeface="ＤＦＰ太丸ゴシック体"/>
                <a:sym typeface="ヒラギノ角ゴ Std"/>
              </a:rPr>
              <a:t>予防（検診）</a:t>
            </a:r>
            <a:r>
              <a:rPr sz="2400" dirty="0" smtClean="0">
                <a:solidFill>
                  <a:srgbClr val="050100"/>
                </a:solidFill>
                <a:latin typeface="ＤＦＰ太丸ゴシック体"/>
                <a:ea typeface="ＤＦＰ太丸ゴシック体"/>
                <a:cs typeface="ＤＦＰ太丸ゴシック体"/>
                <a:sym typeface="ヒラギノ角ゴ Std"/>
              </a:rPr>
              <a:t>、この</a:t>
            </a:r>
            <a:r>
              <a:rPr sz="2400" dirty="0">
                <a:solidFill>
                  <a:srgbClr val="050100"/>
                </a:solidFill>
                <a:latin typeface="ＤＦＰ太丸ゴシック体"/>
                <a:ea typeface="ＤＦＰ太丸ゴシック体"/>
                <a:cs typeface="ＤＦＰ太丸ゴシック体"/>
                <a:sym typeface="ヒラギノ角ゴ Std"/>
              </a:rPr>
              <a:t>「</a:t>
            </a:r>
            <a:r>
              <a:rPr sz="2400" dirty="0">
                <a:solidFill>
                  <a:srgbClr val="FF2F2F"/>
                </a:solidFill>
                <a:latin typeface="ＤＦＰ太丸ゴシック体"/>
                <a:ea typeface="ＤＦＰ太丸ゴシック体"/>
                <a:cs typeface="ＤＦＰ太丸ゴシック体"/>
                <a:sym typeface="ヒラギノ角ゴ Std"/>
              </a:rPr>
              <a:t>二段構え</a:t>
            </a:r>
            <a:r>
              <a:rPr sz="2400" dirty="0" smtClean="0">
                <a:solidFill>
                  <a:srgbClr val="050100"/>
                </a:solidFill>
                <a:latin typeface="ＤＦＰ太丸ゴシック体"/>
                <a:ea typeface="ＤＦＰ太丸ゴシック体"/>
                <a:cs typeface="ＤＦＰ太丸ゴシック体"/>
                <a:sym typeface="ヒラギノ角ゴ Std"/>
              </a:rPr>
              <a:t>」</a:t>
            </a:r>
            <a:r>
              <a:rPr lang="ja-JP" altLang="en-US" sz="2400" dirty="0" smtClean="0">
                <a:solidFill>
                  <a:srgbClr val="050100"/>
                </a:solidFill>
                <a:latin typeface="ＤＦＰ太丸ゴシック体"/>
                <a:ea typeface="ＤＦＰ太丸ゴシック体"/>
                <a:cs typeface="ＤＦＰ太丸ゴシック体"/>
                <a:sym typeface="ヒラギノ角ゴ Std"/>
              </a:rPr>
              <a:t>こそ、</a:t>
            </a:r>
            <a:r>
              <a:rPr lang="ja-JP" altLang="en-US" sz="2400" dirty="0" smtClean="0">
                <a:solidFill>
                  <a:srgbClr val="FF0000"/>
                </a:solidFill>
                <a:latin typeface="ＤＦＰ太丸ゴシック体"/>
                <a:ea typeface="ＤＦＰ太丸ゴシック体"/>
                <a:cs typeface="ＤＦＰ太丸ゴシック体"/>
                <a:sym typeface="ヒラギノ角ゴ Std"/>
              </a:rPr>
              <a:t>がんで死なない</a:t>
            </a:r>
            <a:r>
              <a:rPr lang="ja-JP" altLang="en-US" sz="2400" dirty="0" smtClean="0">
                <a:solidFill>
                  <a:srgbClr val="050100"/>
                </a:solidFill>
                <a:latin typeface="ＤＦＰ太丸ゴシック体"/>
                <a:ea typeface="ＤＦＰ太丸ゴシック体"/>
                <a:cs typeface="ＤＦＰ太丸ゴシック体"/>
                <a:sym typeface="ヒラギノ角ゴ Std"/>
              </a:rPr>
              <a:t>方法です。</a:t>
            </a:r>
            <a:endParaRPr lang="en-US" altLang="ja-JP" sz="2400" dirty="0" smtClean="0">
              <a:solidFill>
                <a:srgbClr val="050100"/>
              </a:solidFill>
              <a:latin typeface="ＤＦＰ太丸ゴシック体"/>
              <a:ea typeface="ＤＦＰ太丸ゴシック体"/>
              <a:cs typeface="ＤＦＰ太丸ゴシック体"/>
              <a:sym typeface="ヒラギノ角ゴ Std"/>
            </a:endParaRPr>
          </a:p>
          <a:p>
            <a:pPr marL="312787" indent="-312787" algn="l" defTabSz="457152">
              <a:lnSpc>
                <a:spcPct val="120000"/>
              </a:lnSpc>
              <a:buSzPct val="75000"/>
              <a:buChar char="•"/>
              <a:defRPr sz="1800">
                <a:solidFill>
                  <a:srgbClr val="000000"/>
                </a:solidFill>
              </a:defRPr>
            </a:pPr>
            <a:endParaRPr sz="2400" dirty="0" smtClean="0">
              <a:solidFill>
                <a:srgbClr val="330702"/>
              </a:solidFill>
              <a:latin typeface="ＤＦＰ太丸ゴシック体"/>
              <a:ea typeface="ＤＦＰ太丸ゴシック体"/>
              <a:cs typeface="ＤＦＰ太丸ゴシック体"/>
              <a:sym typeface="ヒラギノ角ゴ Std"/>
            </a:endParaRPr>
          </a:p>
          <a:p>
            <a:pPr marL="312787" indent="-312787" algn="l" defTabSz="457152">
              <a:lnSpc>
                <a:spcPct val="120000"/>
              </a:lnSpc>
              <a:buSzPct val="75000"/>
              <a:buChar char="•"/>
              <a:defRPr sz="1800">
                <a:solidFill>
                  <a:srgbClr val="000000"/>
                </a:solidFill>
              </a:defRPr>
            </a:pPr>
            <a:r>
              <a:rPr sz="2400" dirty="0">
                <a:solidFill>
                  <a:srgbClr val="330702"/>
                </a:solidFill>
                <a:latin typeface="ＤＦＰ太丸ゴシック体"/>
                <a:ea typeface="ＤＦＰ太丸ゴシック体"/>
                <a:cs typeface="ＤＦＰ太丸ゴシック体"/>
                <a:sym typeface="ヒラギノ角ゴ Std"/>
              </a:rPr>
              <a:t>今後は、一人一人の遺伝子診断に</a:t>
            </a:r>
            <a:r>
              <a:rPr sz="2400" dirty="0">
                <a:latin typeface="ＤＦＰ太丸ゴシック体"/>
                <a:ea typeface="ＤＦＰ太丸ゴシック体"/>
                <a:cs typeface="ＤＦＰ太丸ゴシック体"/>
                <a:sym typeface="ヒラギノ角ゴ Std"/>
              </a:rPr>
              <a:t>基ずいた</a:t>
            </a:r>
            <a:r>
              <a:rPr sz="2400" dirty="0">
                <a:solidFill>
                  <a:srgbClr val="FF3A41"/>
                </a:solidFill>
                <a:latin typeface="ＤＦＰ太丸ゴシック体"/>
                <a:ea typeface="ＤＦＰ太丸ゴシック体"/>
                <a:cs typeface="ＤＦＰ太丸ゴシック体"/>
                <a:sym typeface="ヒラギノ角ゴ Std"/>
              </a:rPr>
              <a:t>オーダメイドの一次予</a:t>
            </a:r>
            <a:r>
              <a:rPr sz="2400" dirty="0">
                <a:solidFill>
                  <a:srgbClr val="FF3301"/>
                </a:solidFill>
                <a:latin typeface="ＤＦＰ太丸ゴシック体"/>
                <a:ea typeface="ＤＦＰ太丸ゴシック体"/>
                <a:cs typeface="ＤＦＰ太丸ゴシック体"/>
                <a:sym typeface="ヒラギノ角ゴ Std"/>
              </a:rPr>
              <a:t>防</a:t>
            </a:r>
            <a:r>
              <a:rPr sz="2400" dirty="0">
                <a:latin typeface="ＤＦＰ太丸ゴシック体"/>
                <a:ea typeface="ＤＦＰ太丸ゴシック体"/>
                <a:cs typeface="ＤＦＰ太丸ゴシック体"/>
                <a:sym typeface="ヒラギノ角ゴ Std"/>
              </a:rPr>
              <a:t>が大切です。</a:t>
            </a:r>
          </a:p>
        </p:txBody>
      </p:sp>
    </p:spTree>
  </p:cSld>
  <p:clrMapOvr>
    <a:masterClrMapping/>
  </p:clrMapOvr>
  <p:transition spd="med" advTm="3449">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975360" y="541867"/>
            <a:ext cx="11054080" cy="1625600"/>
          </a:xfrm>
        </p:spPr>
        <p:txBody>
          <a:bodyPr/>
          <a:lstStyle/>
          <a:p>
            <a:r>
              <a:rPr lang="ja-JP" altLang="en-US" sz="4800" b="1" dirty="0">
                <a:solidFill>
                  <a:srgbClr val="18579B"/>
                </a:solidFill>
              </a:rPr>
              <a:t>がん検診（健診）</a:t>
            </a:r>
          </a:p>
        </p:txBody>
      </p:sp>
      <p:sp>
        <p:nvSpPr>
          <p:cNvPr id="41987" name="Rectangle 3"/>
          <p:cNvSpPr>
            <a:spLocks noGrp="1" noChangeArrowheads="1"/>
          </p:cNvSpPr>
          <p:nvPr>
            <p:ph idx="1"/>
          </p:nvPr>
        </p:nvSpPr>
        <p:spPr>
          <a:xfrm>
            <a:off x="975360" y="2521939"/>
            <a:ext cx="11054080" cy="6147928"/>
          </a:xfrm>
        </p:spPr>
        <p:txBody>
          <a:bodyPr>
            <a:normAutofit/>
          </a:bodyPr>
          <a:lstStyle/>
          <a:p>
            <a:pPr marL="758523" indent="-758523">
              <a:lnSpc>
                <a:spcPct val="90000"/>
              </a:lnSpc>
              <a:buNone/>
            </a:pPr>
            <a:r>
              <a:rPr lang="en-US" altLang="ja-JP" sz="3600" b="1" dirty="0" smtClean="0">
                <a:solidFill>
                  <a:schemeClr val="tx1"/>
                </a:solidFill>
              </a:rPr>
              <a:t>1.</a:t>
            </a:r>
            <a:r>
              <a:rPr lang="ja-JP" altLang="en-US" sz="3600" b="1" dirty="0" smtClean="0">
                <a:solidFill>
                  <a:schemeClr val="tx1"/>
                </a:solidFill>
              </a:rPr>
              <a:t>対策型</a:t>
            </a:r>
            <a:r>
              <a:rPr lang="ja-JP" altLang="en-US" sz="3600" b="1" dirty="0">
                <a:solidFill>
                  <a:schemeClr val="tx1"/>
                </a:solidFill>
              </a:rPr>
              <a:t>検診</a:t>
            </a:r>
            <a:r>
              <a:rPr lang="ja-JP" altLang="en-US" sz="5100" dirty="0">
                <a:solidFill>
                  <a:schemeClr val="tx1"/>
                </a:solidFill>
              </a:rPr>
              <a:t>　</a:t>
            </a:r>
            <a:r>
              <a:rPr lang="ja-JP" altLang="en-US" sz="5100" dirty="0"/>
              <a:t>　</a:t>
            </a:r>
            <a:r>
              <a:rPr lang="ja-JP" altLang="en-US" sz="3200" dirty="0">
                <a:solidFill>
                  <a:schemeClr val="tx2">
                    <a:lumMod val="75000"/>
                    <a:lumOff val="25000"/>
                  </a:schemeClr>
                </a:solidFill>
                <a:latin typeface="ＤＦＰ太丸ゴシック体"/>
                <a:ea typeface="ＤＦＰ太丸ゴシック体"/>
                <a:cs typeface="ＤＦＰ太丸ゴシック体"/>
              </a:rPr>
              <a:t>国民のがん死亡を減らす</a:t>
            </a:r>
          </a:p>
          <a:p>
            <a:pPr marL="1300326" lvl="1" indent="-650164">
              <a:lnSpc>
                <a:spcPct val="90000"/>
              </a:lnSpc>
            </a:pPr>
            <a:r>
              <a:rPr lang="ja-JP" altLang="en-US" dirty="0">
                <a:solidFill>
                  <a:srgbClr val="000000"/>
                </a:solidFill>
              </a:rPr>
              <a:t>市町村や職場で行われる「集団検診」</a:t>
            </a:r>
            <a:endParaRPr lang="ja-JP" altLang="en-US" dirty="0" smtClean="0">
              <a:solidFill>
                <a:srgbClr val="000000"/>
              </a:solidFill>
            </a:endParaRPr>
          </a:p>
          <a:p>
            <a:pPr marL="758523" indent="-758523">
              <a:lnSpc>
                <a:spcPct val="90000"/>
              </a:lnSpc>
              <a:buNone/>
            </a:pPr>
            <a:r>
              <a:rPr lang="en-US" altLang="ja-JP" sz="3600" b="1" dirty="0" smtClean="0">
                <a:solidFill>
                  <a:srgbClr val="000000"/>
                </a:solidFill>
              </a:rPr>
              <a:t>2.</a:t>
            </a:r>
            <a:r>
              <a:rPr lang="ja-JP" altLang="en-US" sz="3600" b="1" dirty="0" smtClean="0">
                <a:solidFill>
                  <a:srgbClr val="000000"/>
                </a:solidFill>
              </a:rPr>
              <a:t>任意型</a:t>
            </a:r>
            <a:r>
              <a:rPr lang="ja-JP" altLang="en-US" sz="3600" b="1" dirty="0">
                <a:solidFill>
                  <a:srgbClr val="000000"/>
                </a:solidFill>
              </a:rPr>
              <a:t>検診</a:t>
            </a:r>
            <a:r>
              <a:rPr lang="ja-JP" altLang="en-US" sz="5100" dirty="0"/>
              <a:t>　　</a:t>
            </a:r>
            <a:r>
              <a:rPr lang="ja-JP" altLang="en-US" sz="3200" dirty="0">
                <a:solidFill>
                  <a:srgbClr val="18579B"/>
                </a:solidFill>
                <a:latin typeface="ＤＦＰ太丸ゴシック体"/>
                <a:ea typeface="ＤＦＰ太丸ゴシック体"/>
                <a:cs typeface="ＤＦＰ太丸ゴシック体"/>
              </a:rPr>
              <a:t>個人のがん死亡を防ぐ</a:t>
            </a:r>
          </a:p>
          <a:p>
            <a:pPr marL="1300326" lvl="1" indent="-650164">
              <a:lnSpc>
                <a:spcPct val="90000"/>
              </a:lnSpc>
            </a:pPr>
            <a:r>
              <a:rPr lang="ja-JP" altLang="en-US" b="1" dirty="0">
                <a:solidFill>
                  <a:srgbClr val="000000"/>
                </a:solidFill>
              </a:rPr>
              <a:t>個人が希望して受診する「人間ドック</a:t>
            </a:r>
            <a:r>
              <a:rPr lang="ja-JP" altLang="en-US" b="1" dirty="0" smtClean="0">
                <a:solidFill>
                  <a:srgbClr val="000000"/>
                </a:solidFill>
              </a:rPr>
              <a:t>」</a:t>
            </a:r>
            <a:endParaRPr lang="en-US" altLang="ja-JP" b="1" dirty="0" smtClean="0">
              <a:solidFill>
                <a:srgbClr val="000000"/>
              </a:solidFill>
            </a:endParaRPr>
          </a:p>
          <a:p>
            <a:pPr marL="1300326" lvl="1" indent="-650164">
              <a:lnSpc>
                <a:spcPct val="90000"/>
              </a:lnSpc>
              <a:buNone/>
            </a:pPr>
            <a:r>
              <a:rPr lang="ja-JP" altLang="en-US" b="1" dirty="0" smtClean="0">
                <a:solidFill>
                  <a:srgbClr val="000000"/>
                </a:solidFill>
              </a:rPr>
              <a:t>　　　</a:t>
            </a:r>
            <a:r>
              <a:rPr lang="en-US" altLang="ja-JP" b="1" dirty="0" smtClean="0">
                <a:solidFill>
                  <a:srgbClr val="FC415B"/>
                </a:solidFill>
                <a:latin typeface="ＤＦＰ太丸ゴシック体"/>
                <a:ea typeface="ＤＦＰ太丸ゴシック体"/>
                <a:cs typeface="ＤＦＰ太丸ゴシック体"/>
              </a:rPr>
              <a:t>PET-CT</a:t>
            </a:r>
            <a:r>
              <a:rPr lang="ja-JP" altLang="en-US" b="1" dirty="0" smtClean="0">
                <a:solidFill>
                  <a:srgbClr val="FC415B"/>
                </a:solidFill>
                <a:latin typeface="ＤＦＰ太丸ゴシック体"/>
                <a:ea typeface="ＤＦＰ太丸ゴシック体"/>
                <a:cs typeface="ＤＦＰ太丸ゴシック体"/>
              </a:rPr>
              <a:t>（肺がん、大腸がん、胃がん、その他</a:t>
            </a:r>
            <a:r>
              <a:rPr lang="ja-JP" altLang="en-US" b="1" dirty="0" smtClean="0">
                <a:solidFill>
                  <a:srgbClr val="FF0000"/>
                </a:solidFill>
                <a:latin typeface="ＤＦＰ太丸ゴシック体"/>
                <a:ea typeface="ＤＦＰ太丸ゴシック体"/>
                <a:cs typeface="ＤＦＰ太丸ゴシック体"/>
              </a:rPr>
              <a:t>）</a:t>
            </a:r>
          </a:p>
          <a:p>
            <a:pPr marL="758523" indent="-758523">
              <a:lnSpc>
                <a:spcPct val="90000"/>
              </a:lnSpc>
            </a:pPr>
            <a:endParaRPr lang="ja-JP" altLang="en-US" dirty="0">
              <a:solidFill>
                <a:schemeClr val="tx1"/>
              </a:solidFill>
            </a:endParaRPr>
          </a:p>
          <a:p>
            <a:pPr marL="758523" indent="-758523">
              <a:lnSpc>
                <a:spcPct val="90000"/>
              </a:lnSpc>
            </a:pPr>
            <a:r>
              <a:rPr lang="ja-JP" altLang="en-US" dirty="0"/>
              <a:t>費用負担や目的が異なる</a:t>
            </a:r>
          </a:p>
          <a:p>
            <a:pPr marL="758523" indent="-758523">
              <a:lnSpc>
                <a:spcPct val="90000"/>
              </a:lnSpc>
            </a:pPr>
            <a:r>
              <a:rPr lang="ja-JP" altLang="en-US" dirty="0"/>
              <a:t>検査内容や精度が異なる</a:t>
            </a:r>
          </a:p>
        </p:txBody>
      </p:sp>
    </p:spTree>
  </p:cSld>
  <p:clrMapOvr>
    <a:masterClrMapping/>
  </p:clrMapOvr>
  <p:transition spd="slow" advTm="12433"/>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1" name="Picture 7" descr="広島県民よ！もう待てぬ。すぐ受けたまえ。がん検診"/>
          <p:cNvPicPr>
            <a:picLocks noChangeAspect="1" noChangeArrowheads="1"/>
          </p:cNvPicPr>
          <p:nvPr/>
        </p:nvPicPr>
        <p:blipFill>
          <a:blip r:embed="rId2"/>
          <a:srcRect/>
          <a:stretch>
            <a:fillRect/>
          </a:stretch>
        </p:blipFill>
        <p:spPr bwMode="auto">
          <a:xfrm flipV="1">
            <a:off x="3736625" y="11607800"/>
            <a:ext cx="9062720" cy="355600"/>
          </a:xfrm>
          <a:prstGeom prst="rect">
            <a:avLst/>
          </a:prstGeom>
          <a:noFill/>
          <a:ln w="9525">
            <a:noFill/>
            <a:miter lim="800000"/>
            <a:headEnd/>
            <a:tailEnd/>
          </a:ln>
        </p:spPr>
      </p:pic>
      <p:graphicFrame>
        <p:nvGraphicFramePr>
          <p:cNvPr id="32816" name="Group 48"/>
          <p:cNvGraphicFramePr>
            <a:graphicFrameLocks noGrp="1"/>
          </p:cNvGraphicFramePr>
          <p:nvPr/>
        </p:nvGraphicFramePr>
        <p:xfrm>
          <a:off x="449299" y="1219199"/>
          <a:ext cx="12300372" cy="7493001"/>
        </p:xfrm>
        <a:graphic>
          <a:graphicData uri="http://schemas.openxmlformats.org/drawingml/2006/table">
            <a:tbl>
              <a:tblPr/>
              <a:tblGrid>
                <a:gridCol w="3075093"/>
                <a:gridCol w="3075093"/>
                <a:gridCol w="3075093"/>
                <a:gridCol w="3075093"/>
              </a:tblGrid>
              <a:tr h="700672">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dirty="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検診の種類</a:t>
                      </a:r>
                    </a:p>
                  </a:txBody>
                  <a:tcPr marL="54187" marR="54187" marT="54172" marB="5417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検診方法</a:t>
                      </a:r>
                    </a:p>
                  </a:txBody>
                  <a:tcPr marL="54187" marR="54187" marT="54172" marB="5417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対象年齢</a:t>
                      </a:r>
                    </a:p>
                  </a:txBody>
                  <a:tcPr marL="54187" marR="54187" marT="54172" marB="5417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受診間隔</a:t>
                      </a:r>
                    </a:p>
                  </a:txBody>
                  <a:tcPr marL="54187" marR="54187" marT="54172" marB="54172" anchor="ctr" horzOverflow="overflow">
                    <a:lnL>
                      <a:noFill/>
                    </a:lnL>
                    <a:lnR>
                      <a:noFill/>
                    </a:lnR>
                    <a:lnT>
                      <a:noFill/>
                    </a:lnT>
                    <a:lnB>
                      <a:noFill/>
                    </a:lnB>
                    <a:lnTlToBr>
                      <a:noFill/>
                    </a:lnTlToBr>
                    <a:lnBlToTr>
                      <a:noFill/>
                    </a:lnBlToTr>
                    <a:noFill/>
                  </a:tcPr>
                </a:tc>
              </a:tr>
              <a:tr h="179699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dirty="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胃がん検診</a:t>
                      </a:r>
                    </a:p>
                  </a:txBody>
                  <a:tcPr marL="54187" marR="54187" marT="54172" marB="5417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dirty="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胃エックス線検査</a:t>
                      </a:r>
                    </a:p>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dirty="0">
                          <a:ln>
                            <a:noFill/>
                          </a:ln>
                          <a:solidFill>
                            <a:srgbClr val="FF0000"/>
                          </a:solidFill>
                          <a:effectLst/>
                          <a:latin typeface="HGP創英角ﾎﾟｯﾌﾟ体" pitchFamily="50" charset="-128"/>
                          <a:ea typeface="HGP創英角ﾎﾟｯﾌﾟ体" pitchFamily="50" charset="-128"/>
                          <a:cs typeface="HGP創英角ﾎﾟｯﾌﾟ体" pitchFamily="50" charset="-128"/>
                        </a:rPr>
                        <a:t>胃内視鏡検査</a:t>
                      </a:r>
                    </a:p>
                  </a:txBody>
                  <a:tcPr marL="54187" marR="54187" marT="54172" marB="5417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2600" b="0" i="0" u="none" strike="noStrike" cap="none" normalizeH="0" baseline="0">
                          <a:ln>
                            <a:noFill/>
                          </a:ln>
                          <a:solidFill>
                            <a:srgbClr val="FF0000"/>
                          </a:solidFill>
                          <a:effectLst/>
                          <a:latin typeface="HGP創英角ﾎﾟｯﾌﾟ体" pitchFamily="50" charset="-128"/>
                          <a:ea typeface="HGP創英角ﾎﾟｯﾌﾟ体" pitchFamily="50" charset="-128"/>
                          <a:cs typeface="HGP創英角ﾎﾟｯﾌﾟ体" pitchFamily="50" charset="-128"/>
                        </a:rPr>
                        <a:t>5</a:t>
                      </a:r>
                      <a:r>
                        <a:rPr kumimoji="1" lang="ja-JP" altLang="en-US" sz="2600" b="0" i="0" u="none" strike="noStrike" cap="none" normalizeH="0" baseline="0">
                          <a:ln>
                            <a:noFill/>
                          </a:ln>
                          <a:solidFill>
                            <a:srgbClr val="FF0000"/>
                          </a:solidFill>
                          <a:effectLst/>
                          <a:latin typeface="HGP創英角ﾎﾟｯﾌﾟ体" pitchFamily="50" charset="-128"/>
                          <a:ea typeface="HGP創英角ﾎﾟｯﾌﾟ体" pitchFamily="50" charset="-128"/>
                          <a:cs typeface="HGP創英角ﾎﾟｯﾌﾟ体" pitchFamily="50" charset="-128"/>
                        </a:rPr>
                        <a:t>０歳以上</a:t>
                      </a: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の男女</a:t>
                      </a:r>
                    </a:p>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（当面胃</a:t>
                      </a:r>
                      <a:r>
                        <a:rPr kumimoji="1" lang="en-US" altLang="ja-JP"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X</a:t>
                      </a: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線検査は</a:t>
                      </a:r>
                      <a:r>
                        <a:rPr kumimoji="1" lang="en-US" altLang="ja-JP"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40</a:t>
                      </a: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歳代でも可）</a:t>
                      </a:r>
                    </a:p>
                  </a:txBody>
                  <a:tcPr marL="54187" marR="54187" marT="54172" marB="5417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a:ln>
                            <a:noFill/>
                          </a:ln>
                          <a:solidFill>
                            <a:srgbClr val="FF0000"/>
                          </a:solidFill>
                          <a:effectLst/>
                          <a:latin typeface="HGP創英角ﾎﾟｯﾌﾟ体" pitchFamily="50" charset="-128"/>
                          <a:ea typeface="HGP創英角ﾎﾟｯﾌﾟ体" pitchFamily="50" charset="-128"/>
                          <a:cs typeface="HGP創英角ﾎﾟｯﾌﾟ体" pitchFamily="50" charset="-128"/>
                        </a:rPr>
                        <a:t>２年</a:t>
                      </a: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に１回</a:t>
                      </a:r>
                    </a:p>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（当面胃</a:t>
                      </a:r>
                      <a:r>
                        <a:rPr kumimoji="1" lang="en-US" altLang="ja-JP"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X</a:t>
                      </a: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線検査は</a:t>
                      </a:r>
                    </a:p>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年</a:t>
                      </a:r>
                      <a:r>
                        <a:rPr kumimoji="1" lang="en-US" altLang="ja-JP"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1</a:t>
                      </a: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回実施可）</a:t>
                      </a:r>
                    </a:p>
                  </a:txBody>
                  <a:tcPr marL="54187" marR="54187" marT="54172" marB="54172" anchor="ctr" horzOverflow="overflow">
                    <a:lnL>
                      <a:noFill/>
                    </a:lnL>
                    <a:lnR>
                      <a:noFill/>
                    </a:lnR>
                    <a:lnT>
                      <a:noFill/>
                    </a:lnT>
                    <a:lnB>
                      <a:noFill/>
                    </a:lnB>
                    <a:lnTlToBr>
                      <a:noFill/>
                    </a:lnTlToBr>
                    <a:lnBlToTr>
                      <a:noFill/>
                    </a:lnBlToTr>
                    <a:noFill/>
                  </a:tcPr>
                </a:tc>
              </a:tr>
              <a:tr h="234596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肺がん検診</a:t>
                      </a:r>
                    </a:p>
                  </a:txBody>
                  <a:tcPr marL="54187" marR="54187" marT="54172" marB="5417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胸部エックス線検査</a:t>
                      </a:r>
                      <a:b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b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主に多量喫煙者等を対象として，喀痰細胞診検査を併用</a:t>
                      </a:r>
                    </a:p>
                  </a:txBody>
                  <a:tcPr marL="54187" marR="54187" marT="54172" marB="5417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４０歳以上の男女</a:t>
                      </a:r>
                    </a:p>
                  </a:txBody>
                  <a:tcPr marL="54187" marR="54187" marT="54172" marB="5417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年１回</a:t>
                      </a:r>
                    </a:p>
                  </a:txBody>
                  <a:tcPr marL="54187" marR="54187" marT="54172" marB="54172" anchor="ctr" horzOverflow="overflow">
                    <a:lnL>
                      <a:noFill/>
                    </a:lnL>
                    <a:lnR>
                      <a:noFill/>
                    </a:lnR>
                    <a:lnT>
                      <a:noFill/>
                    </a:lnT>
                    <a:lnB>
                      <a:noFill/>
                    </a:lnB>
                    <a:lnTlToBr>
                      <a:noFill/>
                    </a:lnTlToBr>
                    <a:lnBlToTr>
                      <a:noFill/>
                    </a:lnBlToTr>
                    <a:noFill/>
                  </a:tcPr>
                </a:tc>
              </a:tr>
              <a:tr h="700672">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大腸がん検診</a:t>
                      </a:r>
                    </a:p>
                  </a:txBody>
                  <a:tcPr marL="54187" marR="54187" marT="54172" marB="5417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便潜血反応検査</a:t>
                      </a:r>
                    </a:p>
                  </a:txBody>
                  <a:tcPr marL="54187" marR="54187" marT="54172" marB="5417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４０歳以上の男女</a:t>
                      </a:r>
                    </a:p>
                  </a:txBody>
                  <a:tcPr marL="54187" marR="54187" marT="54172" marB="5417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dirty="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年１回</a:t>
                      </a:r>
                    </a:p>
                  </a:txBody>
                  <a:tcPr marL="54187" marR="54187" marT="54172" marB="54172" anchor="ctr" horzOverflow="overflow">
                    <a:lnL>
                      <a:noFill/>
                    </a:lnL>
                    <a:lnR>
                      <a:noFill/>
                    </a:lnR>
                    <a:lnT>
                      <a:noFill/>
                    </a:lnT>
                    <a:lnB>
                      <a:noFill/>
                    </a:lnB>
                    <a:lnTlToBr>
                      <a:noFill/>
                    </a:lnTlToBr>
                    <a:lnBlToTr>
                      <a:noFill/>
                    </a:lnBlToTr>
                    <a:noFill/>
                  </a:tcPr>
                </a:tc>
              </a:tr>
              <a:tr h="700672">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子宮頸がん検診</a:t>
                      </a:r>
                    </a:p>
                  </a:txBody>
                  <a:tcPr marL="54187" marR="54187" marT="54172" marB="5417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細胞診検査</a:t>
                      </a:r>
                    </a:p>
                  </a:txBody>
                  <a:tcPr marL="54187" marR="54187" marT="54172" marB="5417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２０歳以上の女性</a:t>
                      </a:r>
                    </a:p>
                  </a:txBody>
                  <a:tcPr marL="54187" marR="54187" marT="54172" marB="5417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２年に１回</a:t>
                      </a:r>
                    </a:p>
                  </a:txBody>
                  <a:tcPr marL="54187" marR="54187" marT="54172" marB="54172" anchor="ctr" horzOverflow="overflow">
                    <a:lnL>
                      <a:noFill/>
                    </a:lnL>
                    <a:lnR>
                      <a:noFill/>
                    </a:lnR>
                    <a:lnT>
                      <a:noFill/>
                    </a:lnT>
                    <a:lnB>
                      <a:noFill/>
                    </a:lnB>
                    <a:lnTlToBr>
                      <a:noFill/>
                    </a:lnTlToBr>
                    <a:lnBlToTr>
                      <a:noFill/>
                    </a:lnBlToTr>
                    <a:noFill/>
                  </a:tcPr>
                </a:tc>
              </a:tr>
              <a:tr h="124803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dirty="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乳がん検診</a:t>
                      </a:r>
                    </a:p>
                  </a:txBody>
                  <a:tcPr marL="54187" marR="54187" marT="54172" marB="5417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マンモグラフィ</a:t>
                      </a:r>
                      <a:r>
                        <a:rPr kumimoji="1" lang="ja-JP" altLang="en-US" sz="2600" b="0" i="0" u="none" strike="noStrike" cap="none" normalizeH="0" baseline="0">
                          <a:ln>
                            <a:noFill/>
                          </a:ln>
                          <a:solidFill>
                            <a:schemeClr val="bg2"/>
                          </a:solidFill>
                          <a:effectLst/>
                          <a:latin typeface="HGP創英角ﾎﾟｯﾌﾟ体" pitchFamily="50" charset="-128"/>
                          <a:ea typeface="HGP創英角ﾎﾟｯﾌﾟ体" pitchFamily="50" charset="-128"/>
                          <a:cs typeface="HGP創英角ﾎﾟｯﾌﾟ体" pitchFamily="50" charset="-128"/>
                        </a:rPr>
                        <a:t>と視触診の併用</a:t>
                      </a:r>
                    </a:p>
                  </a:txBody>
                  <a:tcPr marL="54187" marR="54187" marT="54172" marB="5417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dirty="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４０歳以上の女性</a:t>
                      </a:r>
                    </a:p>
                  </a:txBody>
                  <a:tcPr marL="54187" marR="54187" marT="54172" marB="5417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600" b="0" i="0" u="none" strike="noStrike" cap="none" normalizeH="0" baseline="0" dirty="0">
                          <a:ln>
                            <a:noFill/>
                          </a:ln>
                          <a:solidFill>
                            <a:schemeClr val="tx1"/>
                          </a:solidFill>
                          <a:effectLst/>
                          <a:latin typeface="HGP創英角ﾎﾟｯﾌﾟ体" pitchFamily="50" charset="-128"/>
                          <a:ea typeface="HGP創英角ﾎﾟｯﾌﾟ体" pitchFamily="50" charset="-128"/>
                          <a:cs typeface="HGP創英角ﾎﾟｯﾌﾟ体" pitchFamily="50" charset="-128"/>
                        </a:rPr>
                        <a:t>２年に１回</a:t>
                      </a:r>
                    </a:p>
                  </a:txBody>
                  <a:tcPr marL="54187" marR="54187" marT="54172" marB="54172" anchor="ctr" horzOverflow="overflow">
                    <a:lnL>
                      <a:noFill/>
                    </a:lnL>
                    <a:lnR>
                      <a:noFill/>
                    </a:lnR>
                    <a:lnT>
                      <a:noFill/>
                    </a:lnT>
                    <a:lnB>
                      <a:noFill/>
                    </a:lnB>
                    <a:lnTlToBr>
                      <a:noFill/>
                    </a:lnTlToBr>
                    <a:lnBlToTr>
                      <a:noFill/>
                    </a:lnBlToTr>
                    <a:noFill/>
                  </a:tcPr>
                </a:tc>
              </a:tr>
            </a:tbl>
          </a:graphicData>
        </a:graphic>
      </p:graphicFrame>
      <p:sp>
        <p:nvSpPr>
          <p:cNvPr id="43037" name="Line 46"/>
          <p:cNvSpPr>
            <a:spLocks noChangeShapeType="1"/>
          </p:cNvSpPr>
          <p:nvPr/>
        </p:nvSpPr>
        <p:spPr bwMode="auto">
          <a:xfrm>
            <a:off x="255133" y="882792"/>
            <a:ext cx="12268764" cy="0"/>
          </a:xfrm>
          <a:prstGeom prst="line">
            <a:avLst/>
          </a:prstGeom>
          <a:noFill/>
          <a:ln w="38100">
            <a:solidFill>
              <a:schemeClr val="tx1"/>
            </a:solidFill>
            <a:round/>
            <a:headEnd/>
            <a:tailEnd/>
          </a:ln>
        </p:spPr>
        <p:txBody>
          <a:bodyPr wrap="none" lIns="130032" tIns="65017" rIns="130032" bIns="65017" anchor="ctr">
            <a:prstTxWarp prst="textNoShape">
              <a:avLst/>
            </a:prstTxWarp>
          </a:bodyPr>
          <a:lstStyle/>
          <a:p>
            <a:endParaRPr lang="ja-JP" altLang="en-US"/>
          </a:p>
        </p:txBody>
      </p:sp>
      <p:sp>
        <p:nvSpPr>
          <p:cNvPr id="43038" name="Line 46"/>
          <p:cNvSpPr>
            <a:spLocks noChangeShapeType="1"/>
          </p:cNvSpPr>
          <p:nvPr/>
        </p:nvSpPr>
        <p:spPr bwMode="auto">
          <a:xfrm>
            <a:off x="255133" y="882792"/>
            <a:ext cx="12268764" cy="0"/>
          </a:xfrm>
          <a:prstGeom prst="line">
            <a:avLst/>
          </a:prstGeom>
          <a:noFill/>
          <a:ln w="38100">
            <a:solidFill>
              <a:schemeClr val="tx1"/>
            </a:solidFill>
            <a:round/>
            <a:headEnd/>
            <a:tailEnd/>
          </a:ln>
        </p:spPr>
        <p:txBody>
          <a:bodyPr wrap="none" lIns="130032" tIns="65017" rIns="130032" bIns="65017" anchor="ctr">
            <a:prstTxWarp prst="textNoShape">
              <a:avLst/>
            </a:prstTxWarp>
          </a:bodyPr>
          <a:lstStyle/>
          <a:p>
            <a:endParaRPr lang="ja-JP" altLang="en-US"/>
          </a:p>
        </p:txBody>
      </p:sp>
      <p:sp>
        <p:nvSpPr>
          <p:cNvPr id="43039" name="Line 46"/>
          <p:cNvSpPr>
            <a:spLocks noChangeShapeType="1"/>
          </p:cNvSpPr>
          <p:nvPr/>
        </p:nvSpPr>
        <p:spPr bwMode="auto">
          <a:xfrm>
            <a:off x="255130" y="8712200"/>
            <a:ext cx="12268764" cy="0"/>
          </a:xfrm>
          <a:prstGeom prst="line">
            <a:avLst/>
          </a:prstGeom>
          <a:noFill/>
          <a:ln w="38100">
            <a:solidFill>
              <a:schemeClr val="tx1"/>
            </a:solidFill>
            <a:round/>
            <a:headEnd/>
            <a:tailEnd/>
          </a:ln>
        </p:spPr>
        <p:txBody>
          <a:bodyPr wrap="none" lIns="130032" tIns="65017" rIns="130032" bIns="65017" anchor="ctr">
            <a:prstTxWarp prst="textNoShape">
              <a:avLst/>
            </a:prstTxWarp>
          </a:bodyPr>
          <a:lstStyle/>
          <a:p>
            <a:endParaRPr lang="ja-JP" altLang="en-US"/>
          </a:p>
        </p:txBody>
      </p:sp>
      <p:sp>
        <p:nvSpPr>
          <p:cNvPr id="43040" name="Line 46"/>
          <p:cNvSpPr>
            <a:spLocks noChangeShapeType="1"/>
          </p:cNvSpPr>
          <p:nvPr/>
        </p:nvSpPr>
        <p:spPr bwMode="auto">
          <a:xfrm>
            <a:off x="255133" y="1968500"/>
            <a:ext cx="12268764" cy="0"/>
          </a:xfrm>
          <a:prstGeom prst="line">
            <a:avLst/>
          </a:prstGeom>
          <a:noFill/>
          <a:ln w="38100">
            <a:solidFill>
              <a:schemeClr val="tx1"/>
            </a:solidFill>
            <a:round/>
            <a:headEnd/>
            <a:tailEnd/>
          </a:ln>
        </p:spPr>
        <p:txBody>
          <a:bodyPr wrap="none" lIns="130032" tIns="65017" rIns="130032" bIns="65017" anchor="ctr">
            <a:prstTxWarp prst="textNoShape">
              <a:avLst/>
            </a:prstTxWarp>
          </a:bodyPr>
          <a:lstStyle/>
          <a:p>
            <a:endParaRPr lang="ja-JP" altLang="en-US"/>
          </a:p>
        </p:txBody>
      </p:sp>
      <p:sp>
        <p:nvSpPr>
          <p:cNvPr id="43041" name="Line 46"/>
          <p:cNvSpPr>
            <a:spLocks noChangeShapeType="1"/>
          </p:cNvSpPr>
          <p:nvPr/>
        </p:nvSpPr>
        <p:spPr bwMode="auto">
          <a:xfrm>
            <a:off x="255133" y="3657600"/>
            <a:ext cx="12268764" cy="0"/>
          </a:xfrm>
          <a:prstGeom prst="line">
            <a:avLst/>
          </a:prstGeom>
          <a:noFill/>
          <a:ln w="38100">
            <a:solidFill>
              <a:schemeClr val="tx1"/>
            </a:solidFill>
            <a:round/>
            <a:headEnd/>
            <a:tailEnd/>
          </a:ln>
        </p:spPr>
        <p:txBody>
          <a:bodyPr wrap="none" lIns="130032" tIns="65017" rIns="130032" bIns="65017" anchor="ctr">
            <a:prstTxWarp prst="textNoShape">
              <a:avLst/>
            </a:prstTxWarp>
          </a:bodyPr>
          <a:lstStyle/>
          <a:p>
            <a:endParaRPr lang="ja-JP" altLang="en-US"/>
          </a:p>
        </p:txBody>
      </p:sp>
      <p:sp>
        <p:nvSpPr>
          <p:cNvPr id="43042" name="Line 46"/>
          <p:cNvSpPr>
            <a:spLocks noChangeShapeType="1"/>
          </p:cNvSpPr>
          <p:nvPr/>
        </p:nvSpPr>
        <p:spPr bwMode="auto">
          <a:xfrm>
            <a:off x="255130" y="5778500"/>
            <a:ext cx="12268764" cy="0"/>
          </a:xfrm>
          <a:prstGeom prst="line">
            <a:avLst/>
          </a:prstGeom>
          <a:noFill/>
          <a:ln w="38100">
            <a:solidFill>
              <a:schemeClr val="tx1"/>
            </a:solidFill>
            <a:round/>
            <a:headEnd/>
            <a:tailEnd/>
          </a:ln>
        </p:spPr>
        <p:txBody>
          <a:bodyPr wrap="none" lIns="130032" tIns="65017" rIns="130032" bIns="65017" anchor="ctr">
            <a:prstTxWarp prst="textNoShape">
              <a:avLst/>
            </a:prstTxWarp>
          </a:bodyPr>
          <a:lstStyle/>
          <a:p>
            <a:endParaRPr lang="ja-JP" altLang="en-US"/>
          </a:p>
        </p:txBody>
      </p:sp>
      <p:sp>
        <p:nvSpPr>
          <p:cNvPr id="43043" name="Line 46"/>
          <p:cNvSpPr>
            <a:spLocks noChangeShapeType="1"/>
          </p:cNvSpPr>
          <p:nvPr/>
        </p:nvSpPr>
        <p:spPr bwMode="auto">
          <a:xfrm>
            <a:off x="255133" y="5778500"/>
            <a:ext cx="12268764" cy="0"/>
          </a:xfrm>
          <a:prstGeom prst="line">
            <a:avLst/>
          </a:prstGeom>
          <a:noFill/>
          <a:ln w="38100">
            <a:solidFill>
              <a:schemeClr val="tx1"/>
            </a:solidFill>
            <a:round/>
            <a:headEnd/>
            <a:tailEnd/>
          </a:ln>
        </p:spPr>
        <p:txBody>
          <a:bodyPr wrap="none" lIns="130032" tIns="65017" rIns="130032" bIns="65017" anchor="ctr">
            <a:prstTxWarp prst="textNoShape">
              <a:avLst/>
            </a:prstTxWarp>
          </a:bodyPr>
          <a:lstStyle/>
          <a:p>
            <a:endParaRPr lang="ja-JP" altLang="en-US"/>
          </a:p>
        </p:txBody>
      </p:sp>
      <p:sp>
        <p:nvSpPr>
          <p:cNvPr id="43044" name="Rectangle 1"/>
          <p:cNvSpPr>
            <a:spLocks noChangeArrowheads="1"/>
          </p:cNvSpPr>
          <p:nvPr/>
        </p:nvSpPr>
        <p:spPr bwMode="auto">
          <a:xfrm>
            <a:off x="356729" y="-20917"/>
            <a:ext cx="4698436" cy="685302"/>
          </a:xfrm>
          <a:prstGeom prst="rect">
            <a:avLst/>
          </a:prstGeom>
          <a:noFill/>
          <a:ln w="9525">
            <a:noFill/>
            <a:miter lim="800000"/>
            <a:headEnd/>
            <a:tailEnd/>
          </a:ln>
        </p:spPr>
        <p:txBody>
          <a:bodyPr lIns="130032" tIns="65017" rIns="130032" bIns="65017" anchor="ctr">
            <a:prstTxWarp prst="textNoShape">
              <a:avLst/>
            </a:prstTxWarp>
            <a:spAutoFit/>
          </a:bodyPr>
          <a:lstStyle/>
          <a:p>
            <a:pPr eaLnBrk="0" fontAlgn="b" hangingPunct="0"/>
            <a:r>
              <a:rPr lang="ja-JP" altLang="en-US" sz="3600" b="1" dirty="0">
                <a:solidFill>
                  <a:srgbClr val="18579B"/>
                </a:solidFill>
                <a:latin typeface="+mn-ea"/>
                <a:cs typeface="ＤＦＰ太丸ゴシック体"/>
              </a:rPr>
              <a:t>対策型がん検診</a:t>
            </a:r>
          </a:p>
        </p:txBody>
      </p:sp>
      <p:sp>
        <p:nvSpPr>
          <p:cNvPr id="43045" name="Rectangle 1"/>
          <p:cNvSpPr>
            <a:spLocks noChangeArrowheads="1"/>
          </p:cNvSpPr>
          <p:nvPr/>
        </p:nvSpPr>
        <p:spPr bwMode="auto">
          <a:xfrm>
            <a:off x="6093747" y="109469"/>
            <a:ext cx="3788551" cy="569033"/>
          </a:xfrm>
          <a:prstGeom prst="rect">
            <a:avLst/>
          </a:prstGeom>
          <a:noFill/>
          <a:ln w="9525">
            <a:noFill/>
            <a:miter lim="800000"/>
            <a:headEnd/>
            <a:tailEnd/>
          </a:ln>
        </p:spPr>
        <p:txBody>
          <a:bodyPr lIns="130032" tIns="65017" rIns="130032" bIns="65017" anchor="ctr">
            <a:prstTxWarp prst="textNoShape">
              <a:avLst/>
            </a:prstTxWarp>
            <a:spAutoFit/>
          </a:bodyPr>
          <a:lstStyle/>
          <a:p>
            <a:pPr eaLnBrk="0" fontAlgn="b" hangingPunct="0"/>
            <a:r>
              <a:rPr lang="ja-JP" altLang="en-US" sz="2800" dirty="0">
                <a:solidFill>
                  <a:srgbClr val="FF0000"/>
                </a:solidFill>
                <a:latin typeface="HGP創英角ﾎﾟｯﾌﾟ体" pitchFamily="50" charset="-128"/>
                <a:ea typeface="HGP創英角ﾎﾟｯﾌﾟ体" pitchFamily="50" charset="-128"/>
                <a:cs typeface="HGP創英角ﾎﾟｯﾌﾟ体" pitchFamily="50" charset="-128"/>
              </a:rPr>
              <a:t>（</a:t>
            </a:r>
            <a:r>
              <a:rPr lang="en-US" altLang="ja-JP" sz="2800" dirty="0">
                <a:solidFill>
                  <a:srgbClr val="FF0000"/>
                </a:solidFill>
                <a:latin typeface="HGP創英角ﾎﾟｯﾌﾟ体" pitchFamily="50" charset="-128"/>
                <a:ea typeface="HGP創英角ﾎﾟｯﾌﾟ体" pitchFamily="50" charset="-128"/>
                <a:cs typeface="HGP創英角ﾎﾟｯﾌﾟ体" pitchFamily="50" charset="-128"/>
              </a:rPr>
              <a:t>2016</a:t>
            </a:r>
            <a:r>
              <a:rPr lang="ja-JP" altLang="en-US" sz="2800" dirty="0">
                <a:solidFill>
                  <a:srgbClr val="FF0000"/>
                </a:solidFill>
                <a:latin typeface="HGP創英角ﾎﾟｯﾌﾟ体" pitchFamily="50" charset="-128"/>
                <a:ea typeface="HGP創英角ﾎﾟｯﾌﾟ体" pitchFamily="50" charset="-128"/>
                <a:cs typeface="HGP創英角ﾎﾟｯﾌﾟ体" pitchFamily="50" charset="-128"/>
              </a:rPr>
              <a:t>年度より変更）</a:t>
            </a:r>
          </a:p>
        </p:txBody>
      </p:sp>
    </p:spTree>
  </p:cSld>
  <p:clrMapOvr>
    <a:masterClrMapping/>
  </p:clrMapOvr>
  <p:transition advTm="895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6" descr="がん検診受診率５０％を目指すちょるる"/>
          <p:cNvPicPr>
            <a:picLocks noChangeAspect="1" noChangeArrowheads="1"/>
          </p:cNvPicPr>
          <p:nvPr/>
        </p:nvPicPr>
        <p:blipFill>
          <a:blip r:embed="rId3"/>
          <a:srcRect/>
          <a:stretch>
            <a:fillRect/>
          </a:stretch>
        </p:blipFill>
        <p:spPr bwMode="auto">
          <a:xfrm>
            <a:off x="2" y="0"/>
            <a:ext cx="2921564" cy="3136054"/>
          </a:xfrm>
          <a:prstGeom prst="rect">
            <a:avLst/>
          </a:prstGeom>
          <a:noFill/>
          <a:ln w="9525">
            <a:noFill/>
            <a:miter lim="800000"/>
            <a:headEnd/>
            <a:tailEnd/>
          </a:ln>
        </p:spPr>
      </p:pic>
      <p:sp>
        <p:nvSpPr>
          <p:cNvPr id="44035" name="タイトル 1"/>
          <p:cNvSpPr>
            <a:spLocks noGrp="1"/>
          </p:cNvSpPr>
          <p:nvPr>
            <p:ph type="title"/>
          </p:nvPr>
        </p:nvSpPr>
        <p:spPr>
          <a:xfrm>
            <a:off x="781191" y="152997"/>
            <a:ext cx="11437904" cy="850303"/>
          </a:xfrm>
        </p:spPr>
        <p:txBody>
          <a:bodyPr/>
          <a:lstStyle/>
          <a:p>
            <a:r>
              <a:rPr lang="ja-JP" altLang="en-US" sz="4400" b="1" dirty="0">
                <a:solidFill>
                  <a:srgbClr val="18579B"/>
                </a:solidFill>
              </a:rPr>
              <a:t>がん検診（対策型）の状況</a:t>
            </a:r>
          </a:p>
        </p:txBody>
      </p:sp>
      <p:graphicFrame>
        <p:nvGraphicFramePr>
          <p:cNvPr id="6" name="グラフ 5"/>
          <p:cNvGraphicFramePr/>
          <p:nvPr/>
        </p:nvGraphicFramePr>
        <p:xfrm>
          <a:off x="1855753" y="152997"/>
          <a:ext cx="9421847" cy="9132392"/>
        </p:xfrm>
        <a:graphic>
          <a:graphicData uri="http://schemas.openxmlformats.org/drawingml/2006/chart">
            <c:chart xmlns:c="http://schemas.openxmlformats.org/drawingml/2006/chart" xmlns:r="http://schemas.openxmlformats.org/officeDocument/2006/relationships" r:id="rId4"/>
          </a:graphicData>
        </a:graphic>
      </p:graphicFrame>
      <p:sp>
        <p:nvSpPr>
          <p:cNvPr id="44037" name="テキスト ボックス 6"/>
          <p:cNvSpPr txBox="1">
            <a:spLocks noChangeArrowheads="1"/>
          </p:cNvSpPr>
          <p:nvPr/>
        </p:nvSpPr>
        <p:spPr bwMode="auto">
          <a:xfrm>
            <a:off x="1647632" y="8909195"/>
            <a:ext cx="7772369" cy="722243"/>
          </a:xfrm>
          <a:prstGeom prst="rect">
            <a:avLst/>
          </a:prstGeom>
          <a:noFill/>
          <a:ln w="9525">
            <a:noFill/>
            <a:miter lim="800000"/>
            <a:headEnd/>
            <a:tailEnd/>
          </a:ln>
        </p:spPr>
        <p:txBody>
          <a:bodyPr wrap="none" lIns="130032" tIns="65017" rIns="130032" bIns="65017">
            <a:prstTxWarp prst="textNoShape">
              <a:avLst/>
            </a:prstTxWarp>
            <a:spAutoFit/>
          </a:bodyPr>
          <a:lstStyle/>
          <a:p>
            <a:r>
              <a:rPr lang="en-US" altLang="zh-TW"/>
              <a:t>【</a:t>
            </a:r>
            <a:r>
              <a:rPr lang="zh-TW" altLang="en-US"/>
              <a:t>出典</a:t>
            </a:r>
            <a:r>
              <a:rPr lang="en-US" altLang="zh-TW"/>
              <a:t>】</a:t>
            </a:r>
            <a:r>
              <a:rPr lang="zh-TW" altLang="en-US"/>
              <a:t>平成</a:t>
            </a:r>
            <a:r>
              <a:rPr lang="en-US" altLang="zh-TW"/>
              <a:t>25</a:t>
            </a:r>
            <a:r>
              <a:rPr lang="zh-TW" altLang="en-US"/>
              <a:t>年国民生活基礎調査</a:t>
            </a:r>
            <a:endParaRPr lang="ja-JP" altLang="en-US"/>
          </a:p>
        </p:txBody>
      </p:sp>
      <p:pic>
        <p:nvPicPr>
          <p:cNvPr id="44038" name="Picture 2" descr="国民生活基礎調査：がん検診受診率（H25）"/>
          <p:cNvPicPr>
            <a:picLocks noChangeAspect="1" noChangeArrowheads="1"/>
          </p:cNvPicPr>
          <p:nvPr/>
        </p:nvPicPr>
        <p:blipFill>
          <a:blip r:embed="rId5"/>
          <a:srcRect l="64684" t="16171"/>
          <a:stretch>
            <a:fillRect/>
          </a:stretch>
        </p:blipFill>
        <p:spPr bwMode="auto">
          <a:xfrm flipH="1">
            <a:off x="15354297" y="4960342"/>
            <a:ext cx="45719" cy="3948853"/>
          </a:xfrm>
          <a:prstGeom prst="rect">
            <a:avLst/>
          </a:prstGeom>
          <a:noFill/>
          <a:ln w="9525">
            <a:noFill/>
            <a:miter lim="800000"/>
            <a:headEnd/>
            <a:tailEnd/>
          </a:ln>
        </p:spPr>
      </p:pic>
      <p:pic>
        <p:nvPicPr>
          <p:cNvPr id="44039" name="Picture 4" descr="山口県PR本部長ちょるるオフィシャルサイト">
            <a:hlinkClick r:id="rId6"/>
          </p:cNvPr>
          <p:cNvPicPr>
            <a:picLocks noChangeAspect="1" noChangeArrowheads="1"/>
          </p:cNvPicPr>
          <p:nvPr/>
        </p:nvPicPr>
        <p:blipFill>
          <a:blip r:embed="rId7"/>
          <a:srcRect b="20000"/>
          <a:stretch>
            <a:fillRect/>
          </a:stretch>
        </p:blipFill>
        <p:spPr bwMode="auto">
          <a:xfrm>
            <a:off x="2201334" y="2111023"/>
            <a:ext cx="2591929" cy="939236"/>
          </a:xfrm>
          <a:prstGeom prst="rect">
            <a:avLst/>
          </a:prstGeom>
          <a:noFill/>
          <a:ln w="9525">
            <a:noFill/>
            <a:miter lim="800000"/>
            <a:headEnd/>
            <a:tailEnd/>
          </a:ln>
        </p:spPr>
      </p:pic>
      <p:pic>
        <p:nvPicPr>
          <p:cNvPr id="44040" name="Picture 10" descr="デーモン閣下が「広島県がん検診啓発特使」に就任！"/>
          <p:cNvPicPr>
            <a:picLocks noChangeAspect="1" noChangeArrowheads="1"/>
          </p:cNvPicPr>
          <p:nvPr/>
        </p:nvPicPr>
        <p:blipFill>
          <a:blip r:embed="rId8"/>
          <a:srcRect l="3700" t="22343" r="40878" b="43031"/>
          <a:stretch>
            <a:fillRect/>
          </a:stretch>
        </p:blipFill>
        <p:spPr bwMode="auto">
          <a:xfrm flipH="1">
            <a:off x="14693899" y="4364285"/>
            <a:ext cx="660398" cy="614116"/>
          </a:xfrm>
          <a:prstGeom prst="rect">
            <a:avLst/>
          </a:prstGeom>
          <a:noFill/>
          <a:ln w="9525">
            <a:noFill/>
            <a:miter lim="800000"/>
            <a:headEnd/>
            <a:tailEnd/>
          </a:ln>
        </p:spPr>
      </p:pic>
    </p:spTree>
  </p:cSld>
  <p:clrMapOvr>
    <a:masterClrMapping/>
  </p:clrMapOvr>
  <p:transition spd="slow" advTm="29316"/>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rotWithShape="1">
          <a:blip r:embed="rId2" cstate="print">
            <a:extLst>
              <a:ext uri="{28A0092B-C50C-407E-A947-70E740481C1C}">
                <a14:useLocalDpi xmlns:a14="http://schemas.microsoft.com/office/drawing/2010/main" val="0"/>
              </a:ext>
            </a:extLst>
          </a:blip>
          <a:srcRect l="10255" t="63632" b="7621"/>
          <a:stretch/>
        </p:blipFill>
        <p:spPr>
          <a:xfrm>
            <a:off x="1" y="4467155"/>
            <a:ext cx="12955129" cy="2560284"/>
          </a:xfrm>
          <a:prstGeom prst="rect">
            <a:avLst/>
          </a:prstGeom>
        </p:spPr>
      </p:pic>
      <p:sp>
        <p:nvSpPr>
          <p:cNvPr id="3" name="タイトル 2"/>
          <p:cNvSpPr>
            <a:spLocks noGrp="1"/>
          </p:cNvSpPr>
          <p:nvPr>
            <p:ph type="title"/>
          </p:nvPr>
        </p:nvSpPr>
        <p:spPr>
          <a:xfrm>
            <a:off x="460129" y="49062"/>
            <a:ext cx="12544671" cy="1625600"/>
          </a:xfrm>
        </p:spPr>
        <p:txBody>
          <a:bodyPr>
            <a:normAutofit/>
          </a:bodyPr>
          <a:lstStyle/>
          <a:p>
            <a:r>
              <a:rPr lang="ja-JP" altLang="en-US" sz="4400" b="1" dirty="0">
                <a:solidFill>
                  <a:srgbClr val="18579B"/>
                </a:solidFill>
                <a:latin typeface="+mn-ea"/>
                <a:ea typeface="+mn-ea"/>
              </a:rPr>
              <a:t>大腸がんの病期（ステージ）と</a:t>
            </a:r>
            <a:r>
              <a:rPr lang="en-US" altLang="ja-JP" sz="4400" b="1" dirty="0">
                <a:solidFill>
                  <a:srgbClr val="18579B"/>
                </a:solidFill>
                <a:latin typeface="+mn-ea"/>
                <a:ea typeface="+mn-ea"/>
              </a:rPr>
              <a:t>5</a:t>
            </a:r>
            <a:r>
              <a:rPr lang="ja-JP" altLang="en-US" sz="4400" b="1" dirty="0">
                <a:solidFill>
                  <a:srgbClr val="18579B"/>
                </a:solidFill>
                <a:latin typeface="+mn-ea"/>
                <a:ea typeface="+mn-ea"/>
              </a:rPr>
              <a:t>年生存率</a:t>
            </a:r>
          </a:p>
        </p:txBody>
      </p:sp>
      <p:sp>
        <p:nvSpPr>
          <p:cNvPr id="8" name="テキスト ボックス 7"/>
          <p:cNvSpPr txBox="1"/>
          <p:nvPr/>
        </p:nvSpPr>
        <p:spPr>
          <a:xfrm>
            <a:off x="1520568" y="7437085"/>
            <a:ext cx="10871806" cy="716091"/>
          </a:xfrm>
          <a:prstGeom prst="rect">
            <a:avLst/>
          </a:prstGeom>
          <a:noFill/>
        </p:spPr>
        <p:txBody>
          <a:bodyPr wrap="none" lIns="130046" tIns="65023" rIns="130046" bIns="65023" rtlCol="0">
            <a:spAutoFit/>
          </a:bodyPr>
          <a:lstStyle/>
          <a:p>
            <a:r>
              <a:rPr lang="en-US" altLang="ja-JP" sz="3400" dirty="0">
                <a:solidFill>
                  <a:srgbClr val="FF0000"/>
                </a:solidFill>
              </a:rPr>
              <a:t>5</a:t>
            </a:r>
            <a:r>
              <a:rPr lang="ja-JP" altLang="en-US" sz="3400" dirty="0">
                <a:solidFill>
                  <a:srgbClr val="FF0000"/>
                </a:solidFill>
              </a:rPr>
              <a:t>年生存率は、病期</a:t>
            </a:r>
            <a:r>
              <a:rPr lang="ja-JP" altLang="en-US" dirty="0">
                <a:solidFill>
                  <a:srgbClr val="FF0000"/>
                </a:solidFill>
              </a:rPr>
              <a:t>（ステージ）</a:t>
            </a:r>
            <a:r>
              <a:rPr lang="ja-JP" altLang="en-US" sz="3400" dirty="0">
                <a:solidFill>
                  <a:srgbClr val="FF0000"/>
                </a:solidFill>
              </a:rPr>
              <a:t>によって 大きく変わります</a:t>
            </a:r>
            <a:endParaRPr kumimoji="1" lang="ja-JP" altLang="en-US" sz="3400" dirty="0">
              <a:solidFill>
                <a:srgbClr val="FF0000"/>
              </a:solidFill>
            </a:endParaRPr>
          </a:p>
        </p:txBody>
      </p:sp>
      <p:pic>
        <p:nvPicPr>
          <p:cNvPr id="4" name="図 3"/>
          <p:cNvPicPr>
            <a:picLocks noChangeAspect="1"/>
          </p:cNvPicPr>
          <p:nvPr/>
        </p:nvPicPr>
        <p:blipFill rotWithShape="1">
          <a:blip r:embed="rId3" cstate="print"/>
          <a:srcRect l="18283" t="20684" r="14444" b="10718"/>
          <a:stretch/>
        </p:blipFill>
        <p:spPr>
          <a:xfrm>
            <a:off x="2303534" y="1804461"/>
            <a:ext cx="10036316" cy="2560283"/>
          </a:xfrm>
          <a:prstGeom prst="rect">
            <a:avLst/>
          </a:prstGeom>
        </p:spPr>
      </p:pic>
    </p:spTree>
    <p:extLst>
      <p:ext uri="{BB962C8B-B14F-4D97-AF65-F5344CB8AC3E}">
        <p14:creationId xmlns:p14="http://schemas.microsoft.com/office/powerpoint/2010/main" val="2799068396"/>
      </p:ext>
    </p:extLst>
  </p:cSld>
  <p:clrMapOvr>
    <a:masterClrMapping/>
  </p:clrMapOvr>
  <p:transition advTm="99433">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ext Box 3"/>
          <p:cNvSpPr txBox="1">
            <a:spLocks noChangeArrowheads="1"/>
          </p:cNvSpPr>
          <p:nvPr/>
        </p:nvSpPr>
        <p:spPr bwMode="auto">
          <a:xfrm>
            <a:off x="1099539" y="273192"/>
            <a:ext cx="11083430" cy="869980"/>
          </a:xfrm>
          <a:prstGeom prst="rect">
            <a:avLst/>
          </a:prstGeom>
          <a:noFill/>
          <a:ln w="9525">
            <a:noFill/>
            <a:miter lim="800000"/>
            <a:headEnd/>
            <a:tailEnd/>
          </a:ln>
        </p:spPr>
        <p:txBody>
          <a:bodyPr lIns="130046" tIns="65023" rIns="130046" bIns="65023">
            <a:prstTxWarp prst="textNoShape">
              <a:avLst/>
            </a:prstTxWarp>
            <a:spAutoFit/>
          </a:bodyPr>
          <a:lstStyle/>
          <a:p>
            <a:r>
              <a:rPr lang="ja-JP" altLang="en-US" sz="4800" b="1" dirty="0">
                <a:solidFill>
                  <a:srgbClr val="18579B"/>
                </a:solidFill>
                <a:latin typeface="Times New Roman" pitchFamily="-102" charset="0"/>
              </a:rPr>
              <a:t>内視鏡的ポリペクトミー （大腸）</a:t>
            </a:r>
          </a:p>
        </p:txBody>
      </p:sp>
      <p:pic>
        <p:nvPicPr>
          <p:cNvPr id="112643" name="Picture 7" descr="L010"/>
          <p:cNvPicPr>
            <a:picLocks noChangeAspect="1" noChangeArrowheads="1"/>
          </p:cNvPicPr>
          <p:nvPr/>
        </p:nvPicPr>
        <p:blipFill>
          <a:blip r:embed="rId3"/>
          <a:srcRect/>
          <a:stretch>
            <a:fillRect/>
          </a:stretch>
        </p:blipFill>
        <p:spPr bwMode="auto">
          <a:xfrm>
            <a:off x="404143" y="1806223"/>
            <a:ext cx="4018844" cy="3824676"/>
          </a:xfrm>
          <a:prstGeom prst="rect">
            <a:avLst/>
          </a:prstGeom>
          <a:noFill/>
          <a:ln w="9525">
            <a:noFill/>
            <a:miter lim="800000"/>
            <a:headEnd/>
            <a:tailEnd/>
          </a:ln>
        </p:spPr>
      </p:pic>
      <p:pic>
        <p:nvPicPr>
          <p:cNvPr id="112644" name="Picture 8" descr="L003"/>
          <p:cNvPicPr>
            <a:picLocks noChangeAspect="1" noChangeArrowheads="1"/>
          </p:cNvPicPr>
          <p:nvPr/>
        </p:nvPicPr>
        <p:blipFill>
          <a:blip r:embed="rId4"/>
          <a:srcRect/>
          <a:stretch>
            <a:fillRect/>
          </a:stretch>
        </p:blipFill>
        <p:spPr bwMode="auto">
          <a:xfrm>
            <a:off x="4450081" y="1785903"/>
            <a:ext cx="4073031" cy="3844995"/>
          </a:xfrm>
          <a:prstGeom prst="rect">
            <a:avLst/>
          </a:prstGeom>
          <a:noFill/>
          <a:ln w="9525">
            <a:noFill/>
            <a:miter lim="800000"/>
            <a:headEnd/>
            <a:tailEnd/>
          </a:ln>
        </p:spPr>
      </p:pic>
      <p:pic>
        <p:nvPicPr>
          <p:cNvPr id="112645" name="Picture 9" descr="L016"/>
          <p:cNvPicPr>
            <a:picLocks noChangeAspect="1" noChangeArrowheads="1"/>
          </p:cNvPicPr>
          <p:nvPr/>
        </p:nvPicPr>
        <p:blipFill>
          <a:blip r:embed="rId5"/>
          <a:srcRect/>
          <a:stretch>
            <a:fillRect/>
          </a:stretch>
        </p:blipFill>
        <p:spPr bwMode="auto">
          <a:xfrm>
            <a:off x="8547948" y="1797192"/>
            <a:ext cx="4059484" cy="3833707"/>
          </a:xfrm>
          <a:prstGeom prst="rect">
            <a:avLst/>
          </a:prstGeom>
          <a:noFill/>
          <a:ln w="9525">
            <a:noFill/>
            <a:miter lim="800000"/>
            <a:headEnd/>
            <a:tailEnd/>
          </a:ln>
        </p:spPr>
      </p:pic>
      <p:pic>
        <p:nvPicPr>
          <p:cNvPr id="112646" name="Picture 10" descr="L040"/>
          <p:cNvPicPr>
            <a:picLocks noChangeAspect="1" noChangeArrowheads="1"/>
          </p:cNvPicPr>
          <p:nvPr/>
        </p:nvPicPr>
        <p:blipFill>
          <a:blip r:embed="rId6"/>
          <a:srcRect/>
          <a:stretch>
            <a:fillRect/>
          </a:stretch>
        </p:blipFill>
        <p:spPr bwMode="auto">
          <a:xfrm>
            <a:off x="8547947" y="5662507"/>
            <a:ext cx="4070774" cy="3860800"/>
          </a:xfrm>
          <a:prstGeom prst="rect">
            <a:avLst/>
          </a:prstGeom>
          <a:noFill/>
          <a:ln w="9525">
            <a:noFill/>
            <a:miter lim="800000"/>
            <a:headEnd/>
            <a:tailEnd/>
          </a:ln>
        </p:spPr>
      </p:pic>
      <p:pic>
        <p:nvPicPr>
          <p:cNvPr id="112647" name="Picture 12" descr="L030"/>
          <p:cNvPicPr>
            <a:picLocks noChangeAspect="1" noChangeArrowheads="1"/>
          </p:cNvPicPr>
          <p:nvPr/>
        </p:nvPicPr>
        <p:blipFill>
          <a:blip r:embed="rId7"/>
          <a:srcRect/>
          <a:stretch>
            <a:fillRect/>
          </a:stretch>
        </p:blipFill>
        <p:spPr bwMode="auto">
          <a:xfrm>
            <a:off x="352214" y="5662507"/>
            <a:ext cx="4070774" cy="3856284"/>
          </a:xfrm>
          <a:prstGeom prst="rect">
            <a:avLst/>
          </a:prstGeom>
          <a:noFill/>
          <a:ln w="9525">
            <a:noFill/>
            <a:miter lim="800000"/>
            <a:headEnd/>
            <a:tailEnd/>
          </a:ln>
        </p:spPr>
      </p:pic>
      <p:pic>
        <p:nvPicPr>
          <p:cNvPr id="112648" name="Picture 13" descr="L034"/>
          <p:cNvPicPr>
            <a:picLocks noChangeAspect="1" noChangeArrowheads="1"/>
          </p:cNvPicPr>
          <p:nvPr/>
        </p:nvPicPr>
        <p:blipFill>
          <a:blip r:embed="rId8"/>
          <a:srcRect/>
          <a:stretch>
            <a:fillRect/>
          </a:stretch>
        </p:blipFill>
        <p:spPr bwMode="auto">
          <a:xfrm>
            <a:off x="4452339" y="5662507"/>
            <a:ext cx="4070774" cy="3856284"/>
          </a:xfrm>
          <a:prstGeom prst="rect">
            <a:avLst/>
          </a:prstGeom>
          <a:noFill/>
          <a:ln w="9525">
            <a:noFill/>
            <a:miter lim="800000"/>
            <a:headEnd/>
            <a:tailEnd/>
          </a:ln>
        </p:spPr>
      </p:pic>
      <p:sp>
        <p:nvSpPr>
          <p:cNvPr id="112649" name="Line 14"/>
          <p:cNvSpPr>
            <a:spLocks noChangeShapeType="1"/>
          </p:cNvSpPr>
          <p:nvPr/>
        </p:nvSpPr>
        <p:spPr bwMode="auto">
          <a:xfrm>
            <a:off x="257388" y="1803965"/>
            <a:ext cx="12747413" cy="0"/>
          </a:xfrm>
          <a:prstGeom prst="line">
            <a:avLst/>
          </a:prstGeom>
          <a:noFill/>
          <a:ln w="38100">
            <a:solidFill>
              <a:schemeClr val="bg1"/>
            </a:solidFill>
            <a:round/>
            <a:headEnd/>
            <a:tailEnd/>
          </a:ln>
        </p:spPr>
        <p:txBody>
          <a:bodyPr wrap="none" lIns="130046" tIns="65023" rIns="130046" bIns="65023" anchor="ctr">
            <a:prstTxWarp prst="textNoShape">
              <a:avLst/>
            </a:prstTxWarp>
          </a:bodyPr>
          <a:lstStyle/>
          <a:p>
            <a:endParaRPr lang="ja-JP" altLang="en-US"/>
          </a:p>
        </p:txBody>
      </p:sp>
      <p:sp>
        <p:nvSpPr>
          <p:cNvPr id="112650" name="Line 15"/>
          <p:cNvSpPr>
            <a:spLocks noChangeShapeType="1"/>
          </p:cNvSpPr>
          <p:nvPr/>
        </p:nvSpPr>
        <p:spPr bwMode="auto">
          <a:xfrm>
            <a:off x="65476" y="9505244"/>
            <a:ext cx="12749670" cy="0"/>
          </a:xfrm>
          <a:prstGeom prst="line">
            <a:avLst/>
          </a:prstGeom>
          <a:noFill/>
          <a:ln w="38100">
            <a:solidFill>
              <a:schemeClr val="bg1"/>
            </a:solidFill>
            <a:round/>
            <a:headEnd/>
            <a:tailEnd/>
          </a:ln>
        </p:spPr>
        <p:txBody>
          <a:bodyPr wrap="none" lIns="130046" tIns="65023" rIns="130046" bIns="65023" anchor="ctr">
            <a:prstTxWarp prst="textNoShape">
              <a:avLst/>
            </a:prstTxWarp>
          </a:bodyPr>
          <a:lstStyle/>
          <a:p>
            <a:endParaRPr lang="ja-JP" altLang="en-US"/>
          </a:p>
        </p:txBody>
      </p:sp>
      <p:sp>
        <p:nvSpPr>
          <p:cNvPr id="112651" name="Line 16"/>
          <p:cNvSpPr>
            <a:spLocks noChangeShapeType="1"/>
          </p:cNvSpPr>
          <p:nvPr/>
        </p:nvSpPr>
        <p:spPr bwMode="auto">
          <a:xfrm>
            <a:off x="368019" y="1709138"/>
            <a:ext cx="20319" cy="8044462"/>
          </a:xfrm>
          <a:prstGeom prst="line">
            <a:avLst/>
          </a:prstGeom>
          <a:noFill/>
          <a:ln w="57150">
            <a:solidFill>
              <a:schemeClr val="bg1"/>
            </a:solidFill>
            <a:round/>
            <a:headEnd/>
            <a:tailEnd/>
          </a:ln>
        </p:spPr>
        <p:txBody>
          <a:bodyPr wrap="none" lIns="130046" tIns="65023" rIns="130046" bIns="65023" anchor="ctr">
            <a:prstTxWarp prst="textNoShape">
              <a:avLst/>
            </a:prstTxWarp>
          </a:bodyPr>
          <a:lstStyle/>
          <a:p>
            <a:endParaRPr lang="ja-JP" altLang="en-US"/>
          </a:p>
        </p:txBody>
      </p:sp>
      <p:sp>
        <p:nvSpPr>
          <p:cNvPr id="112652" name="Line 17"/>
          <p:cNvSpPr>
            <a:spLocks noChangeShapeType="1"/>
          </p:cNvSpPr>
          <p:nvPr/>
        </p:nvSpPr>
        <p:spPr bwMode="auto">
          <a:xfrm>
            <a:off x="12611947" y="1634632"/>
            <a:ext cx="22578" cy="8044463"/>
          </a:xfrm>
          <a:prstGeom prst="line">
            <a:avLst/>
          </a:prstGeom>
          <a:noFill/>
          <a:ln w="57150">
            <a:solidFill>
              <a:schemeClr val="bg1"/>
            </a:solidFill>
            <a:round/>
            <a:headEnd/>
            <a:tailEnd/>
          </a:ln>
        </p:spPr>
        <p:txBody>
          <a:bodyPr wrap="none" lIns="130046" tIns="65023" rIns="130046" bIns="65023" anchor="ctr">
            <a:prstTxWarp prst="textNoShape">
              <a:avLst/>
            </a:prstTxWarp>
          </a:bodyPr>
          <a:lstStyle/>
          <a:p>
            <a:endParaRPr lang="ja-JP" altLang="en-US"/>
          </a:p>
        </p:txBody>
      </p:sp>
      <p:sp>
        <p:nvSpPr>
          <p:cNvPr id="112653" name="テキスト ボックス 12"/>
          <p:cNvSpPr txBox="1">
            <a:spLocks noChangeArrowheads="1"/>
          </p:cNvSpPr>
          <p:nvPr/>
        </p:nvSpPr>
        <p:spPr bwMode="auto">
          <a:xfrm>
            <a:off x="4762174" y="1320801"/>
            <a:ext cx="3451105" cy="716091"/>
          </a:xfrm>
          <a:prstGeom prst="rect">
            <a:avLst/>
          </a:prstGeom>
          <a:noFill/>
          <a:ln w="9525">
            <a:noFill/>
            <a:miter lim="800000"/>
            <a:headEnd/>
            <a:tailEnd/>
          </a:ln>
        </p:spPr>
        <p:txBody>
          <a:bodyPr wrap="none" lIns="130046" tIns="65023" rIns="130046" bIns="65023">
            <a:prstTxWarp prst="textNoShape">
              <a:avLst/>
            </a:prstTxWarp>
            <a:spAutoFit/>
          </a:bodyPr>
          <a:lstStyle/>
          <a:p>
            <a:r>
              <a:rPr lang="ja-JP" altLang="en-US"/>
              <a:t>（ポリープ切除）</a:t>
            </a:r>
          </a:p>
        </p:txBody>
      </p:sp>
    </p:spTree>
  </p:cSld>
  <p:clrMapOvr>
    <a:masterClrMapping/>
  </p:clrMapOvr>
  <p:transition spd="slow" advTm="43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タイトル 1"/>
          <p:cNvSpPr>
            <a:spLocks noGrp="1"/>
          </p:cNvSpPr>
          <p:nvPr>
            <p:ph type="title"/>
          </p:nvPr>
        </p:nvSpPr>
        <p:spPr/>
        <p:txBody>
          <a:bodyPr/>
          <a:lstStyle/>
          <a:p>
            <a:r>
              <a:rPr lang="ja-JP" altLang="en-US" sz="4400" b="1" dirty="0">
                <a:solidFill>
                  <a:srgbClr val="18579B"/>
                </a:solidFill>
              </a:rPr>
              <a:t>がん検診による早期発見の効果</a:t>
            </a:r>
          </a:p>
        </p:txBody>
      </p:sp>
      <p:pic>
        <p:nvPicPr>
          <p:cNvPr id="40963" name="Picture 2"/>
          <p:cNvPicPr>
            <a:picLocks noGrp="1" noChangeAspect="1" noChangeArrowheads="1"/>
          </p:cNvPicPr>
          <p:nvPr>
            <p:ph idx="1"/>
          </p:nvPr>
        </p:nvPicPr>
        <p:blipFill>
          <a:blip r:embed="rId2"/>
          <a:srcRect l="3244" t="55827" r="53641" b="12427"/>
          <a:stretch>
            <a:fillRect/>
          </a:stretch>
        </p:blipFill>
        <p:spPr>
          <a:xfrm>
            <a:off x="666049" y="2725139"/>
            <a:ext cx="11300177" cy="6658186"/>
          </a:xfrm>
        </p:spPr>
      </p:pic>
    </p:spTree>
  </p:cSld>
  <p:clrMapOvr>
    <a:masterClrMapping/>
  </p:clrMapOvr>
  <p:transition spd="slow" advTm="39216"/>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50240" y="390596"/>
            <a:ext cx="11704320" cy="1311451"/>
          </a:xfrm>
        </p:spPr>
        <p:txBody>
          <a:bodyPr/>
          <a:lstStyle/>
          <a:p>
            <a:r>
              <a:rPr kumimoji="1" lang="ja-JP" altLang="en-US" dirty="0">
                <a:solidFill>
                  <a:srgbClr val="18579B"/>
                </a:solidFill>
              </a:rPr>
              <a:t>乳がん</a:t>
            </a:r>
          </a:p>
        </p:txBody>
      </p:sp>
      <p:pic>
        <p:nvPicPr>
          <p:cNvPr id="5" name="コンテンツ プレースホルダー 4"/>
          <p:cNvPicPr>
            <a:picLocks noGrp="1" noChangeAspect="1"/>
          </p:cNvPicPr>
          <p:nvPr>
            <p:ph idx="1"/>
          </p:nvPr>
        </p:nvPicPr>
        <p:blipFill rotWithShape="1">
          <a:blip r:embed="rId4"/>
          <a:srcRect l="56675" t="24036" r="20625" b="11820"/>
          <a:stretch/>
        </p:blipFill>
        <p:spPr>
          <a:xfrm>
            <a:off x="460129" y="1497225"/>
            <a:ext cx="12186954" cy="7813449"/>
          </a:xfrm>
          <a:prstGeom prst="rect">
            <a:avLst/>
          </a:prstGeom>
        </p:spPr>
      </p:pic>
      <p:sp>
        <p:nvSpPr>
          <p:cNvPr id="4" name="スライド番号プレースホルダー 3"/>
          <p:cNvSpPr>
            <a:spLocks noGrp="1"/>
          </p:cNvSpPr>
          <p:nvPr>
            <p:ph type="sldNum" sz="quarter" idx="12"/>
          </p:nvPr>
        </p:nvSpPr>
        <p:spPr/>
        <p:txBody>
          <a:bodyPr/>
          <a:lstStyle/>
          <a:p>
            <a:pPr defTabSz="1300460" rtl="0" fontAlgn="base">
              <a:spcBef>
                <a:spcPct val="0"/>
              </a:spcBef>
              <a:spcAft>
                <a:spcPct val="0"/>
              </a:spcAft>
              <a:defRPr/>
            </a:pPr>
            <a:fld id="{853982EF-C2C1-4EE6-9368-E61A68687344}" type="slidenum">
              <a:rPr kumimoji="1" lang="ja-JP" altLang="en-US" sz="1700" kern="1200" smtClean="0">
                <a:solidFill>
                  <a:srgbClr val="71705B"/>
                </a:solidFill>
                <a:latin typeface="Arial" pitchFamily="34" charset="0"/>
                <a:ea typeface="ＭＳ Ｐゴシック" pitchFamily="50" charset="-128"/>
              </a:rPr>
              <a:pPr defTabSz="1300460" rtl="0" fontAlgn="base">
                <a:spcBef>
                  <a:spcPct val="0"/>
                </a:spcBef>
                <a:spcAft>
                  <a:spcPct val="0"/>
                </a:spcAft>
                <a:defRPr/>
              </a:pPr>
              <a:t>27</a:t>
            </a:fld>
            <a:endParaRPr kumimoji="1" lang="en-US" altLang="ja-JP" sz="1700" kern="1200" dirty="0">
              <a:solidFill>
                <a:srgbClr val="71705B"/>
              </a:solidFill>
              <a:latin typeface="Arial" pitchFamily="34" charset="0"/>
              <a:ea typeface="ＭＳ Ｐゴシック" pitchFamily="50" charset="-128"/>
            </a:endParaRPr>
          </a:p>
        </p:txBody>
      </p:sp>
      <p:sp>
        <p:nvSpPr>
          <p:cNvPr id="6" name="円/楕円 3"/>
          <p:cNvSpPr/>
          <p:nvPr/>
        </p:nvSpPr>
        <p:spPr>
          <a:xfrm>
            <a:off x="5683109" y="3135806"/>
            <a:ext cx="1536171" cy="655457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30046" tIns="65023" rIns="130046" bIns="65023" rtlCol="0" anchor="ctr"/>
          <a:lstStyle/>
          <a:p>
            <a:pPr defTabSz="1300460" rtl="0" fontAlgn="base">
              <a:spcBef>
                <a:spcPct val="0"/>
              </a:spcBef>
              <a:spcAft>
                <a:spcPct val="0"/>
              </a:spcAft>
              <a:defRPr/>
            </a:pPr>
            <a:endParaRPr kumimoji="1" lang="ja-JP" altLang="en-US" sz="2600" kern="1200" dirty="0">
              <a:solidFill>
                <a:prstClr val="white"/>
              </a:solidFill>
              <a:latin typeface="Calibri"/>
              <a:ea typeface="ＭＳ Ｐゴシック" panose="020B0600070205080204" pitchFamily="50" charset="-128"/>
            </a:endParaRPr>
          </a:p>
        </p:txBody>
      </p:sp>
      <p:sp>
        <p:nvSpPr>
          <p:cNvPr id="7" name="タイトル 2"/>
          <p:cNvSpPr txBox="1">
            <a:spLocks/>
          </p:cNvSpPr>
          <p:nvPr/>
        </p:nvSpPr>
        <p:spPr>
          <a:xfrm>
            <a:off x="2201122" y="1394813"/>
            <a:ext cx="13006245" cy="1625600"/>
          </a:xfrm>
          <a:prstGeom prst="rect">
            <a:avLst/>
          </a:prstGeom>
        </p:spPr>
        <p:txBody>
          <a:bodyPr vert="horz" wrap="square" lIns="130046" tIns="65023" rIns="130046" bIns="65023"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pPr defTabSz="1300460">
              <a:defRPr/>
            </a:pPr>
            <a:r>
              <a:rPr lang="ja-JP" altLang="en-US" sz="4000" dirty="0">
                <a:effectLst>
                  <a:outerShdw blurRad="50800" dist="38100" dir="2700000" algn="tl" rotWithShape="0">
                    <a:prstClr val="white">
                      <a:lumMod val="75000"/>
                      <a:alpha val="40000"/>
                    </a:prstClr>
                  </a:outerShdw>
                </a:effectLst>
                <a:latin typeface="Calibri"/>
                <a:ea typeface="ＭＳ Ｐゴシック" panose="020B0600070205080204" pitchFamily="50" charset="-128"/>
              </a:rPr>
              <a:t>各種がんの罹患数と死亡数</a:t>
            </a:r>
          </a:p>
        </p:txBody>
      </p:sp>
      <p:cxnSp>
        <p:nvCxnSpPr>
          <p:cNvPr id="8" name="直線コネクタ 7"/>
          <p:cNvCxnSpPr/>
          <p:nvPr/>
        </p:nvCxnSpPr>
        <p:spPr>
          <a:xfrm>
            <a:off x="8038571" y="2623750"/>
            <a:ext cx="1843405"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10189210" y="2623750"/>
            <a:ext cx="1843405"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タイトル 2"/>
          <p:cNvSpPr txBox="1">
            <a:spLocks/>
          </p:cNvSpPr>
          <p:nvPr/>
        </p:nvSpPr>
        <p:spPr>
          <a:xfrm>
            <a:off x="4556584" y="2214104"/>
            <a:ext cx="10753195" cy="1625600"/>
          </a:xfrm>
          <a:prstGeom prst="rect">
            <a:avLst/>
          </a:prstGeom>
        </p:spPr>
        <p:txBody>
          <a:bodyPr vert="horz" wrap="square" lIns="130046" tIns="65023" rIns="130046" bIns="65023"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en-US" altLang="ja-JP" sz="4000" dirty="0"/>
              <a:t>5</a:t>
            </a:r>
            <a:r>
              <a:rPr lang="ja-JP" altLang="en-US" sz="4000" dirty="0"/>
              <a:t>位   　　</a:t>
            </a:r>
            <a:r>
              <a:rPr lang="en-US" altLang="ja-JP" sz="4000" dirty="0"/>
              <a:t>7</a:t>
            </a:r>
            <a:r>
              <a:rPr lang="ja-JP" altLang="en-US" sz="4000" dirty="0"/>
              <a:t>位</a:t>
            </a:r>
          </a:p>
        </p:txBody>
      </p:sp>
      <p:sp>
        <p:nvSpPr>
          <p:cNvPr id="11" name="タイトル 2"/>
          <p:cNvSpPr txBox="1">
            <a:spLocks/>
          </p:cNvSpPr>
          <p:nvPr/>
        </p:nvSpPr>
        <p:spPr>
          <a:xfrm>
            <a:off x="4556584" y="2930984"/>
            <a:ext cx="9831492" cy="1625600"/>
          </a:xfrm>
          <a:prstGeom prst="rect">
            <a:avLst/>
          </a:prstGeom>
        </p:spPr>
        <p:txBody>
          <a:bodyPr vert="horz" wrap="square" lIns="130046" tIns="65023" rIns="130046" bIns="65023"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ja-JP" altLang="en-US" sz="4000" dirty="0"/>
              <a:t>女性の</a:t>
            </a:r>
            <a:r>
              <a:rPr lang="en-US" altLang="ja-JP" sz="4000" dirty="0"/>
              <a:t>1</a:t>
            </a:r>
            <a:r>
              <a:rPr lang="ja-JP" altLang="en-US" sz="4000" dirty="0"/>
              <a:t>位   　　</a:t>
            </a:r>
            <a:r>
              <a:rPr lang="en-US" altLang="ja-JP" sz="4000" dirty="0"/>
              <a:t>5</a:t>
            </a:r>
            <a:r>
              <a:rPr lang="ja-JP" altLang="en-US" sz="4000" dirty="0"/>
              <a:t>位</a:t>
            </a:r>
          </a:p>
        </p:txBody>
      </p:sp>
    </p:spTree>
    <p:custDataLst>
      <p:tags r:id="rId1"/>
    </p:custDataLst>
    <p:extLst>
      <p:ext uri="{BB962C8B-B14F-4D97-AF65-F5344CB8AC3E}">
        <p14:creationId xmlns:p14="http://schemas.microsoft.com/office/powerpoint/2010/main" val="4206676100"/>
      </p:ext>
    </p:extLst>
  </p:cSld>
  <p:clrMapOvr>
    <a:masterClrMapping/>
  </p:clrMapOvr>
  <p:transition advTm="8200">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62" name="Rectangle 2"/>
          <p:cNvSpPr>
            <a:spLocks noGrp="1" noChangeArrowheads="1"/>
          </p:cNvSpPr>
          <p:nvPr>
            <p:ph type="title"/>
          </p:nvPr>
        </p:nvSpPr>
        <p:spPr>
          <a:xfrm>
            <a:off x="975362" y="0"/>
            <a:ext cx="11521441" cy="1625600"/>
          </a:xfrm>
        </p:spPr>
        <p:txBody>
          <a:bodyPr>
            <a:normAutofit/>
          </a:bodyPr>
          <a:lstStyle/>
          <a:p>
            <a:pPr>
              <a:defRPr/>
            </a:pPr>
            <a:r>
              <a:rPr lang="ja-JP" altLang="en-US" dirty="0"/>
              <a:t>マンモグラフィ</a:t>
            </a:r>
            <a:r>
              <a:rPr lang="ja-JP" altLang="en-US" sz="5100" dirty="0"/>
              <a:t>（乳房Ｘ線撮影）</a:t>
            </a:r>
          </a:p>
        </p:txBody>
      </p:sp>
      <p:sp>
        <p:nvSpPr>
          <p:cNvPr id="41988" name="Rectangle 4"/>
          <p:cNvSpPr>
            <a:spLocks noGrp="1" noChangeArrowheads="1"/>
          </p:cNvSpPr>
          <p:nvPr>
            <p:ph idx="1"/>
          </p:nvPr>
        </p:nvSpPr>
        <p:spPr/>
        <p:txBody>
          <a:bodyPr/>
          <a:lstStyle/>
          <a:p>
            <a:endParaRPr lang="ja-JP" altLang="en-US" dirty="0"/>
          </a:p>
        </p:txBody>
      </p:sp>
      <p:pic>
        <p:nvPicPr>
          <p:cNvPr id="41987" name="Picture 3" descr="DMR装置"/>
          <p:cNvPicPr>
            <a:picLocks noChangeAspect="1" noChangeArrowheads="1"/>
          </p:cNvPicPr>
          <p:nvPr/>
        </p:nvPicPr>
        <p:blipFill>
          <a:blip r:embed="rId2" cstate="print"/>
          <a:srcRect/>
          <a:stretch>
            <a:fillRect/>
          </a:stretch>
        </p:blipFill>
        <p:spPr bwMode="auto">
          <a:xfrm>
            <a:off x="664951" y="2339422"/>
            <a:ext cx="3956705" cy="6608583"/>
          </a:xfrm>
          <a:prstGeom prst="rect">
            <a:avLst/>
          </a:prstGeom>
          <a:noFill/>
          <a:ln w="9525">
            <a:noFill/>
            <a:miter lim="800000"/>
            <a:headEnd/>
            <a:tailEnd/>
          </a:ln>
        </p:spPr>
      </p:pic>
      <p:grpSp>
        <p:nvGrpSpPr>
          <p:cNvPr id="2" name="Group 5"/>
          <p:cNvGrpSpPr>
            <a:grpSpLocks/>
          </p:cNvGrpSpPr>
          <p:nvPr/>
        </p:nvGrpSpPr>
        <p:grpSpPr bwMode="auto">
          <a:xfrm>
            <a:off x="5478288" y="2070175"/>
            <a:ext cx="6889397" cy="7277887"/>
            <a:chOff x="249" y="300"/>
            <a:chExt cx="3263" cy="3447"/>
          </a:xfrm>
        </p:grpSpPr>
        <p:pic>
          <p:nvPicPr>
            <p:cNvPr id="41990" name="Picture 6" descr="rt MLのコピー"/>
            <p:cNvPicPr>
              <a:picLocks noChangeAspect="1" noChangeArrowheads="1"/>
            </p:cNvPicPr>
            <p:nvPr/>
          </p:nvPicPr>
          <p:blipFill>
            <a:blip r:embed="rId3" cstate="print">
              <a:lum contrast="-36000"/>
            </a:blip>
            <a:srcRect/>
            <a:stretch>
              <a:fillRect/>
            </a:stretch>
          </p:blipFill>
          <p:spPr bwMode="auto">
            <a:xfrm>
              <a:off x="249" y="300"/>
              <a:ext cx="1628" cy="3447"/>
            </a:xfrm>
            <a:prstGeom prst="rect">
              <a:avLst/>
            </a:prstGeom>
            <a:noFill/>
            <a:ln w="9525">
              <a:noFill/>
              <a:miter lim="800000"/>
              <a:headEnd/>
              <a:tailEnd/>
            </a:ln>
          </p:spPr>
        </p:pic>
        <p:pic>
          <p:nvPicPr>
            <p:cNvPr id="41991" name="Picture 7" descr="lt MLのコピー"/>
            <p:cNvPicPr>
              <a:picLocks noChangeAspect="1" noChangeArrowheads="1"/>
            </p:cNvPicPr>
            <p:nvPr/>
          </p:nvPicPr>
          <p:blipFill>
            <a:blip r:embed="rId4" cstate="print">
              <a:lum bright="-12000" contrast="-48000"/>
            </a:blip>
            <a:srcRect/>
            <a:stretch>
              <a:fillRect/>
            </a:stretch>
          </p:blipFill>
          <p:spPr bwMode="auto">
            <a:xfrm>
              <a:off x="1882" y="300"/>
              <a:ext cx="1630" cy="3447"/>
            </a:xfrm>
            <a:prstGeom prst="rect">
              <a:avLst/>
            </a:prstGeom>
            <a:noFill/>
            <a:ln w="9525">
              <a:noFill/>
              <a:miter lim="800000"/>
              <a:headEnd/>
              <a:tailEnd/>
            </a:ln>
          </p:spPr>
        </p:pic>
      </p:grpSp>
      <p:pic>
        <p:nvPicPr>
          <p:cNvPr id="496648" name="Picture 8" descr="http://www.hisano-clinic.com/images/health/nyusen01.png"/>
          <p:cNvPicPr>
            <a:picLocks noChangeAspect="1" noChangeArrowheads="1"/>
          </p:cNvPicPr>
          <p:nvPr/>
        </p:nvPicPr>
        <p:blipFill>
          <a:blip r:embed="rId5" cstate="print"/>
          <a:srcRect/>
          <a:stretch>
            <a:fillRect/>
          </a:stretch>
        </p:blipFill>
        <p:spPr bwMode="auto">
          <a:xfrm>
            <a:off x="3737295" y="1497225"/>
            <a:ext cx="3525414" cy="2650372"/>
          </a:xfrm>
          <a:prstGeom prst="rect">
            <a:avLst/>
          </a:prstGeom>
          <a:noFill/>
          <a:ln w="38100">
            <a:solidFill>
              <a:srgbClr val="FF99CC"/>
            </a:solidFill>
          </a:ln>
        </p:spPr>
      </p:pic>
    </p:spTree>
    <p:extLst>
      <p:ext uri="{BB962C8B-B14F-4D97-AF65-F5344CB8AC3E}">
        <p14:creationId xmlns:p14="http://schemas.microsoft.com/office/powerpoint/2010/main" val="1045083039"/>
      </p:ext>
    </p:extLst>
  </p:cSld>
  <p:clrMapOvr>
    <a:masterClrMapping/>
  </p:clrMapOvr>
  <p:transition advTm="8833">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0" y="0"/>
            <a:ext cx="13004800" cy="9753600"/>
          </a:xfrm>
          <a:prstGeom prst="rect">
            <a:avLst/>
          </a:prstGeom>
          <a:solidFill>
            <a:schemeClr val="bg2"/>
          </a:solidFill>
          <a:ln w="9525">
            <a:noFill/>
            <a:miter lim="800000"/>
            <a:headEnd/>
            <a:tailEnd/>
          </a:ln>
        </p:spPr>
        <p:txBody>
          <a:bodyPr wrap="none" lIns="130039" tIns="65020" rIns="130039" bIns="65020" anchor="ctr"/>
          <a:lstStyle/>
          <a:p>
            <a:pPr algn="l" defTabSz="1300393" rtl="0">
              <a:defRPr/>
            </a:pPr>
            <a:endParaRPr lang="ja-JP" altLang="en-US" sz="2600" dirty="0">
              <a:solidFill>
                <a:prstClr val="black"/>
              </a:solidFill>
              <a:latin typeface="Arial" pitchFamily="34" charset="0"/>
              <a:ea typeface="ＭＳ Ｐゴシック" pitchFamily="50" charset="-128"/>
            </a:endParaRPr>
          </a:p>
        </p:txBody>
      </p:sp>
      <p:pic>
        <p:nvPicPr>
          <p:cNvPr id="47110" name="Picture 6" descr="solid tub MRI"/>
          <p:cNvPicPr>
            <a:picLocks noChangeAspect="1" noChangeArrowheads="1"/>
          </p:cNvPicPr>
          <p:nvPr/>
        </p:nvPicPr>
        <p:blipFill>
          <a:blip r:embed="rId3" cstate="print"/>
          <a:srcRect t="2821" b="11850"/>
          <a:stretch>
            <a:fillRect/>
          </a:stretch>
        </p:blipFill>
        <p:spPr bwMode="auto">
          <a:xfrm>
            <a:off x="6502402" y="347699"/>
            <a:ext cx="4188178" cy="3874347"/>
          </a:xfrm>
          <a:prstGeom prst="rect">
            <a:avLst/>
          </a:prstGeom>
          <a:noFill/>
          <a:ln w="9525">
            <a:noFill/>
            <a:miter lim="800000"/>
            <a:headEnd/>
            <a:tailEnd/>
          </a:ln>
        </p:spPr>
      </p:pic>
      <p:pic>
        <p:nvPicPr>
          <p:cNvPr id="47111" name="Picture 7" descr="solid tub MRI"/>
          <p:cNvPicPr>
            <a:picLocks noChangeAspect="1" noChangeArrowheads="1"/>
          </p:cNvPicPr>
          <p:nvPr/>
        </p:nvPicPr>
        <p:blipFill>
          <a:blip r:embed="rId4" cstate="print"/>
          <a:srcRect t="5939" b="12137"/>
          <a:stretch>
            <a:fillRect/>
          </a:stretch>
        </p:blipFill>
        <p:spPr bwMode="auto">
          <a:xfrm>
            <a:off x="7308934" y="3267007"/>
            <a:ext cx="4305583" cy="3614702"/>
          </a:xfrm>
          <a:prstGeom prst="rect">
            <a:avLst/>
          </a:prstGeom>
          <a:noFill/>
          <a:ln w="9525">
            <a:noFill/>
            <a:miter lim="800000"/>
            <a:headEnd/>
            <a:tailEnd/>
          </a:ln>
        </p:spPr>
      </p:pic>
      <p:sp>
        <p:nvSpPr>
          <p:cNvPr id="47112" name="Rectangle 8"/>
          <p:cNvSpPr>
            <a:spLocks noChangeArrowheads="1"/>
          </p:cNvSpPr>
          <p:nvPr/>
        </p:nvSpPr>
        <p:spPr bwMode="auto">
          <a:xfrm>
            <a:off x="3168788" y="7968009"/>
            <a:ext cx="4707325" cy="525272"/>
          </a:xfrm>
          <a:prstGeom prst="rect">
            <a:avLst/>
          </a:prstGeom>
          <a:noFill/>
          <a:ln w="9525">
            <a:noFill/>
            <a:miter lim="800000"/>
            <a:headEnd/>
            <a:tailEnd/>
          </a:ln>
        </p:spPr>
        <p:txBody>
          <a:bodyPr wrap="square" lIns="0" tIns="0" rIns="0" bIns="0">
            <a:spAutoFit/>
          </a:bodyPr>
          <a:lstStyle/>
          <a:p>
            <a:pPr algn="l" defTabSz="1300393" rtl="0">
              <a:defRPr/>
            </a:pPr>
            <a:r>
              <a:rPr lang="en-US" altLang="ja-JP" sz="3400" dirty="0">
                <a:solidFill>
                  <a:srgbClr val="C00000"/>
                </a:solidFill>
                <a:latin typeface="ＭＳ Ｐゴシック" charset="-128"/>
                <a:ea typeface="ＭＳ Ｐゴシック" pitchFamily="50" charset="-128"/>
              </a:rPr>
              <a:t>MRI </a:t>
            </a:r>
            <a:r>
              <a:rPr lang="ja-JP" altLang="en-US" sz="3400" dirty="0">
                <a:solidFill>
                  <a:srgbClr val="C00000"/>
                </a:solidFill>
                <a:latin typeface="ＭＳ Ｐゴシック" charset="-128"/>
                <a:ea typeface="ＭＳ Ｐゴシック" pitchFamily="50" charset="-128"/>
              </a:rPr>
              <a:t>マンモグラフィ　</a:t>
            </a:r>
          </a:p>
        </p:txBody>
      </p:sp>
      <p:pic>
        <p:nvPicPr>
          <p:cNvPr id="47113" name="Picture 9" descr="solid tub MRI"/>
          <p:cNvPicPr>
            <a:picLocks noChangeAspect="1" noChangeArrowheads="1"/>
          </p:cNvPicPr>
          <p:nvPr/>
        </p:nvPicPr>
        <p:blipFill>
          <a:blip r:embed="rId5" cstate="print"/>
          <a:srcRect t="2866" b="10446"/>
          <a:stretch>
            <a:fillRect/>
          </a:stretch>
        </p:blipFill>
        <p:spPr bwMode="auto">
          <a:xfrm>
            <a:off x="8682167" y="5876998"/>
            <a:ext cx="3738880" cy="3876604"/>
          </a:xfrm>
          <a:prstGeom prst="rect">
            <a:avLst/>
          </a:prstGeom>
          <a:noFill/>
          <a:ln w="9525">
            <a:noFill/>
            <a:miter lim="800000"/>
            <a:headEnd/>
            <a:tailEnd/>
          </a:ln>
        </p:spPr>
      </p:pic>
      <p:sp>
        <p:nvSpPr>
          <p:cNvPr id="49162" name="Rectangle 10"/>
          <p:cNvSpPr>
            <a:spLocks noChangeArrowheads="1"/>
          </p:cNvSpPr>
          <p:nvPr/>
        </p:nvSpPr>
        <p:spPr bwMode="auto">
          <a:xfrm>
            <a:off x="0" y="304801"/>
            <a:ext cx="6604001" cy="1625600"/>
          </a:xfrm>
          <a:prstGeom prst="rect">
            <a:avLst/>
          </a:prstGeom>
          <a:noFill/>
          <a:ln w="9525">
            <a:noFill/>
            <a:miter lim="800000"/>
            <a:headEnd/>
            <a:tailEnd/>
          </a:ln>
        </p:spPr>
        <p:txBody>
          <a:bodyPr lIns="130039" tIns="65020" rIns="130039" bIns="65020" anchor="ctr"/>
          <a:lstStyle/>
          <a:p>
            <a:pPr defTabSz="1300393" rtl="0">
              <a:defRPr/>
            </a:pPr>
            <a:r>
              <a:rPr lang="ja-JP" altLang="en-US" sz="6300" dirty="0">
                <a:solidFill>
                  <a:prstClr val="black">
                    <a:lumMod val="85000"/>
                    <a:lumOff val="15000"/>
                  </a:prstClr>
                </a:solidFill>
                <a:latin typeface="Times New Roman" pitchFamily="18" charset="0"/>
                <a:ea typeface="ＭＳ Ｐゴシック" pitchFamily="50" charset="-128"/>
              </a:rPr>
              <a:t>乳房の</a:t>
            </a:r>
            <a:r>
              <a:rPr lang="en-US" altLang="ja-JP" sz="6300" dirty="0">
                <a:solidFill>
                  <a:prstClr val="black">
                    <a:lumMod val="85000"/>
                    <a:lumOff val="15000"/>
                  </a:prstClr>
                </a:solidFill>
                <a:latin typeface="Times New Roman" pitchFamily="18" charset="0"/>
                <a:ea typeface="ＭＳ Ｐゴシック" pitchFamily="50" charset="-128"/>
              </a:rPr>
              <a:t>MRI</a:t>
            </a:r>
            <a:r>
              <a:rPr lang="ja-JP" altLang="en-US" sz="6300" dirty="0">
                <a:solidFill>
                  <a:prstClr val="black">
                    <a:lumMod val="85000"/>
                    <a:lumOff val="15000"/>
                  </a:prstClr>
                </a:solidFill>
                <a:latin typeface="Times New Roman" pitchFamily="18" charset="0"/>
                <a:ea typeface="ＭＳ Ｐゴシック" pitchFamily="50" charset="-128"/>
              </a:rPr>
              <a:t>検査</a:t>
            </a:r>
            <a:endParaRPr lang="en-US" altLang="ja-JP" sz="6300" dirty="0">
              <a:solidFill>
                <a:prstClr val="black">
                  <a:lumMod val="85000"/>
                  <a:lumOff val="15000"/>
                </a:prstClr>
              </a:solidFill>
              <a:latin typeface="Times New Roman" pitchFamily="18" charset="0"/>
              <a:ea typeface="ＭＳ Ｐゴシック" pitchFamily="50" charset="-128"/>
            </a:endParaRPr>
          </a:p>
          <a:p>
            <a:pPr defTabSz="1300393" rtl="0">
              <a:defRPr/>
            </a:pPr>
            <a:r>
              <a:rPr lang="ja-JP" altLang="en-US" sz="4000" dirty="0">
                <a:solidFill>
                  <a:prstClr val="black">
                    <a:lumMod val="85000"/>
                    <a:lumOff val="15000"/>
                  </a:prstClr>
                </a:solidFill>
                <a:latin typeface="Times New Roman" pitchFamily="18" charset="0"/>
                <a:ea typeface="ＭＳ Ｐゴシック" pitchFamily="50" charset="-128"/>
              </a:rPr>
              <a:t>（造影剤）</a:t>
            </a:r>
          </a:p>
        </p:txBody>
      </p:sp>
      <p:pic>
        <p:nvPicPr>
          <p:cNvPr id="11" name="Picture 3" descr="21690045"/>
          <p:cNvPicPr>
            <a:picLocks noChangeAspect="1" noChangeArrowheads="1"/>
          </p:cNvPicPr>
          <p:nvPr/>
        </p:nvPicPr>
        <p:blipFill rotWithShape="1">
          <a:blip r:embed="rId6" cstate="print"/>
          <a:srcRect l="8282" t="8122" r="46051" b="8708"/>
          <a:stretch/>
        </p:blipFill>
        <p:spPr>
          <a:xfrm>
            <a:off x="721660" y="3135807"/>
            <a:ext cx="3541501" cy="4569566"/>
          </a:xfrm>
          <a:prstGeom prst="rect">
            <a:avLst/>
          </a:prstGeom>
          <a:noFill/>
        </p:spPr>
      </p:pic>
      <p:sp>
        <p:nvSpPr>
          <p:cNvPr id="2" name="テキスト ボックス 1"/>
          <p:cNvSpPr txBox="1"/>
          <p:nvPr/>
        </p:nvSpPr>
        <p:spPr>
          <a:xfrm>
            <a:off x="2641997" y="8538711"/>
            <a:ext cx="4348085" cy="744135"/>
          </a:xfrm>
          <a:prstGeom prst="rect">
            <a:avLst/>
          </a:prstGeom>
          <a:noFill/>
        </p:spPr>
        <p:txBody>
          <a:bodyPr wrap="none" lIns="130039" tIns="65020" rIns="130039" bIns="65020" rtlCol="0">
            <a:spAutoFit/>
          </a:bodyPr>
          <a:lstStyle/>
          <a:p>
            <a:pPr algn="l" defTabSz="1300393" rtl="0">
              <a:defRPr/>
            </a:pPr>
            <a:r>
              <a:rPr kumimoji="1" lang="ja-JP" altLang="en-US" sz="4000" dirty="0">
                <a:solidFill>
                  <a:sysClr val="windowText" lastClr="000000"/>
                </a:solidFill>
                <a:latin typeface="Arial" pitchFamily="34" charset="0"/>
                <a:ea typeface="ＭＳ Ｐゴシック" pitchFamily="50" charset="-128"/>
              </a:rPr>
              <a:t>検診後の精密検査</a:t>
            </a:r>
          </a:p>
        </p:txBody>
      </p:sp>
    </p:spTree>
    <p:extLst>
      <p:ext uri="{BB962C8B-B14F-4D97-AF65-F5344CB8AC3E}">
        <p14:creationId xmlns:p14="http://schemas.microsoft.com/office/powerpoint/2010/main" val="4270659719"/>
      </p:ext>
    </p:extLst>
  </p:cSld>
  <p:clrMapOvr>
    <a:masterClrMapping/>
  </p:clrMapOvr>
  <p:transition advTm="99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hape 49"/>
          <p:cNvSpPr/>
          <p:nvPr/>
        </p:nvSpPr>
        <p:spPr>
          <a:xfrm>
            <a:off x="1597031" y="281313"/>
            <a:ext cx="10013947" cy="656578"/>
          </a:xfrm>
          <a:prstGeom prst="rect">
            <a:avLst/>
          </a:prstGeom>
          <a:ln w="12700">
            <a:miter lim="400000"/>
          </a:ln>
          <a:extLst>
            <a:ext uri="{C572A759-6A51-4108-AA02-DFA0A04FC94B}">
              <ma14:wrappingTextBoxFlag xmlns="" xmlns:ma14="http://schemas.microsoft.com/office/mac/drawingml/2011/main" xmlns:mv="urn:schemas-microsoft-com:mac:vml" xmlns:mc="http://schemas.openxmlformats.org/markup-compatibility/2006" val="1"/>
            </a:ext>
          </a:extLst>
        </p:spPr>
        <p:txBody>
          <a:bodyPr wrap="none" lIns="50794" tIns="50794" rIns="50794" bIns="50794" anchor="ctr">
            <a:spAutoFit/>
          </a:bodyPr>
          <a:lstStyle>
            <a:lvl1pPr>
              <a:defRPr>
                <a:solidFill>
                  <a:srgbClr val="000000"/>
                </a:solidFill>
                <a:latin typeface="ＭＳ Ｐゴシック"/>
                <a:ea typeface="ＭＳ Ｐゴシック"/>
                <a:cs typeface="ＭＳ Ｐゴシック"/>
                <a:sym typeface="ＭＳ Ｐゴシック"/>
              </a:defRPr>
            </a:lvl1pPr>
          </a:lstStyle>
          <a:p>
            <a:pPr lvl="0">
              <a:defRPr sz="1800"/>
            </a:pPr>
            <a:r>
              <a:rPr sz="3600" b="1" dirty="0">
                <a:solidFill>
                  <a:srgbClr val="18579B"/>
                </a:solidFill>
                <a:latin typeface="+mn-ea"/>
                <a:ea typeface="+mn-ea"/>
              </a:rPr>
              <a:t>75歳以上のがん有病者の増加、2人に1人ががんに</a:t>
            </a:r>
          </a:p>
        </p:txBody>
      </p:sp>
      <p:sp>
        <p:nvSpPr>
          <p:cNvPr id="50" name="Shape 50"/>
          <p:cNvSpPr/>
          <p:nvPr/>
        </p:nvSpPr>
        <p:spPr>
          <a:xfrm>
            <a:off x="17457929" y="-2893109"/>
            <a:ext cx="2015745" cy="693518"/>
          </a:xfrm>
          <a:prstGeom prst="rect">
            <a:avLst/>
          </a:prstGeom>
          <a:ln w="12700">
            <a:miter lim="400000"/>
          </a:ln>
        </p:spPr>
        <p:txBody>
          <a:bodyPr wrap="square" lIns="50794" tIns="50794" rIns="50794" bIns="50794" anchor="ctr">
            <a:spAutoFit/>
          </a:bodyPr>
          <a:lstStyle/>
          <a:p>
            <a:pPr lvl="0"/>
            <a:endParaRPr/>
          </a:p>
        </p:txBody>
      </p:sp>
      <p:sp>
        <p:nvSpPr>
          <p:cNvPr id="51" name="Shape 51"/>
          <p:cNvSpPr/>
          <p:nvPr/>
        </p:nvSpPr>
        <p:spPr>
          <a:xfrm>
            <a:off x="8318500" y="1206500"/>
            <a:ext cx="0" cy="590930"/>
          </a:xfrm>
          <a:prstGeom prst="rect">
            <a:avLst/>
          </a:prstGeom>
          <a:ln w="12700">
            <a:miter lim="400000"/>
          </a:ln>
        </p:spPr>
        <p:txBody>
          <a:bodyPr wrap="none" lIns="0" tIns="0" rIns="0" bIns="0">
            <a:spAutoFit/>
          </a:bodyPr>
          <a:lstStyle/>
          <a:p>
            <a:pPr lvl="0" algn="l"/>
            <a:endParaRPr/>
          </a:p>
        </p:txBody>
      </p:sp>
      <p:sp>
        <p:nvSpPr>
          <p:cNvPr id="19" name="テキスト プレースホルダ 18"/>
          <p:cNvSpPr>
            <a:spLocks noGrp="1"/>
          </p:cNvSpPr>
          <p:nvPr>
            <p:ph type="body" idx="1"/>
          </p:nvPr>
        </p:nvSpPr>
        <p:spPr/>
        <p:txBody>
          <a:bodyPr/>
          <a:lstStyle/>
          <a:p>
            <a:endParaRPr lang="en-US" altLang="ja-JP" dirty="0" smtClean="0"/>
          </a:p>
          <a:p>
            <a:endParaRPr lang="ja-JP" altLang="en-US" dirty="0"/>
          </a:p>
        </p:txBody>
      </p:sp>
      <p:sp>
        <p:nvSpPr>
          <p:cNvPr id="9" name="テキスト ボックス 8"/>
          <p:cNvSpPr txBox="1"/>
          <p:nvPr/>
        </p:nvSpPr>
        <p:spPr>
          <a:xfrm flipH="1">
            <a:off x="15671799" y="-19563586"/>
            <a:ext cx="2438400" cy="2929896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794" tIns="50794" rIns="50794" bIns="50794" numCol="1" spcCol="38096" rtlCol="0" anchor="ctr">
            <a:spAutoFit/>
          </a:bodyPr>
          <a:lstStyle/>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a:p>
            <a:pPr rtl="0" latinLnBrk="1" hangingPunct="0"/>
            <a:endParaRPr lang="en-US" altLang="ja-JP" dirty="0" smtClean="0"/>
          </a:p>
        </p:txBody>
      </p:sp>
      <p:pic>
        <p:nvPicPr>
          <p:cNvPr id="10" name="図 9" descr="スクリーンショット 2015-01-31 12.29.18.png"/>
          <p:cNvPicPr>
            <a:picLocks noChangeAspect="1"/>
          </p:cNvPicPr>
          <p:nvPr/>
        </p:nvPicPr>
        <p:blipFill>
          <a:blip r:embed="rId3"/>
          <a:stretch>
            <a:fillRect/>
          </a:stretch>
        </p:blipFill>
        <p:spPr>
          <a:xfrm>
            <a:off x="736600" y="1206499"/>
            <a:ext cx="11798300" cy="7927120"/>
          </a:xfrm>
          <a:prstGeom prst="rect">
            <a:avLst/>
          </a:prstGeom>
        </p:spPr>
      </p:pic>
      <p:sp>
        <p:nvSpPr>
          <p:cNvPr id="11" name="テキスト ボックス 10"/>
          <p:cNvSpPr txBox="1"/>
          <p:nvPr/>
        </p:nvSpPr>
        <p:spPr>
          <a:xfrm>
            <a:off x="15214601" y="1092201"/>
            <a:ext cx="102592" cy="68736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50794" tIns="50794" rIns="50794" bIns="50794" numCol="1" spcCol="38096" rtlCol="0" anchor="ctr">
            <a:spAutoFit/>
          </a:bodyPr>
          <a:lstStyle/>
          <a:p>
            <a:pPr rtl="0" latinLnBrk="1" hangingPunct="0"/>
            <a:endParaRPr lang="ja-JP" altLang="en-US" dirty="0"/>
          </a:p>
        </p:txBody>
      </p:sp>
    </p:spTree>
  </p:cSld>
  <p:clrMapOvr>
    <a:masterClrMapping/>
  </p:clrMapOvr>
  <p:transition spd="med" advTm="6533">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08356" y="390596"/>
            <a:ext cx="9846204" cy="1311451"/>
          </a:xfrm>
        </p:spPr>
        <p:txBody>
          <a:bodyPr/>
          <a:lstStyle/>
          <a:p>
            <a:r>
              <a:rPr kumimoji="1" lang="ja-JP" altLang="en-US" dirty="0">
                <a:solidFill>
                  <a:srgbClr val="18579B"/>
                </a:solidFill>
              </a:rPr>
              <a:t>子宮がん</a:t>
            </a:r>
            <a:r>
              <a:rPr lang="ja-JP" altLang="en-US" sz="4000" dirty="0">
                <a:solidFill>
                  <a:srgbClr val="18579B"/>
                </a:solidFill>
              </a:rPr>
              <a:t>（頸がん・体がん）</a:t>
            </a:r>
            <a:endParaRPr kumimoji="1" lang="ja-JP" altLang="en-US" dirty="0">
              <a:solidFill>
                <a:srgbClr val="18579B"/>
              </a:solidFill>
            </a:endParaRPr>
          </a:p>
        </p:txBody>
      </p:sp>
      <p:pic>
        <p:nvPicPr>
          <p:cNvPr id="5" name="コンテンツ プレースホルダー 4"/>
          <p:cNvPicPr>
            <a:picLocks noGrp="1" noChangeAspect="1"/>
          </p:cNvPicPr>
          <p:nvPr>
            <p:ph idx="1"/>
          </p:nvPr>
        </p:nvPicPr>
        <p:blipFill rotWithShape="1">
          <a:blip r:embed="rId4"/>
          <a:srcRect l="56675" t="24036" r="20625" b="11820"/>
          <a:stretch/>
        </p:blipFill>
        <p:spPr>
          <a:xfrm>
            <a:off x="460129" y="1497225"/>
            <a:ext cx="12186954" cy="7813449"/>
          </a:xfrm>
          <a:prstGeom prst="rect">
            <a:avLst/>
          </a:prstGeom>
        </p:spPr>
      </p:pic>
      <p:sp>
        <p:nvSpPr>
          <p:cNvPr id="4" name="スライド番号プレースホルダー 3"/>
          <p:cNvSpPr>
            <a:spLocks noGrp="1"/>
          </p:cNvSpPr>
          <p:nvPr>
            <p:ph type="sldNum" sz="quarter" idx="12"/>
          </p:nvPr>
        </p:nvSpPr>
        <p:spPr/>
        <p:txBody>
          <a:bodyPr/>
          <a:lstStyle/>
          <a:p>
            <a:pPr defTabSz="1300460" rtl="0" fontAlgn="base">
              <a:spcBef>
                <a:spcPct val="0"/>
              </a:spcBef>
              <a:spcAft>
                <a:spcPct val="0"/>
              </a:spcAft>
              <a:defRPr/>
            </a:pPr>
            <a:fld id="{853982EF-C2C1-4EE6-9368-E61A68687344}" type="slidenum">
              <a:rPr kumimoji="1" lang="ja-JP" altLang="en-US" sz="1700" kern="1200" smtClean="0">
                <a:solidFill>
                  <a:srgbClr val="71705B"/>
                </a:solidFill>
                <a:latin typeface="Arial" pitchFamily="34" charset="0"/>
                <a:ea typeface="ＭＳ Ｐゴシック" pitchFamily="50" charset="-128"/>
              </a:rPr>
              <a:pPr defTabSz="1300460" rtl="0" fontAlgn="base">
                <a:spcBef>
                  <a:spcPct val="0"/>
                </a:spcBef>
                <a:spcAft>
                  <a:spcPct val="0"/>
                </a:spcAft>
                <a:defRPr/>
              </a:pPr>
              <a:t>30</a:t>
            </a:fld>
            <a:endParaRPr kumimoji="1" lang="en-US" altLang="ja-JP" sz="1700" kern="1200" dirty="0">
              <a:solidFill>
                <a:srgbClr val="71705B"/>
              </a:solidFill>
              <a:latin typeface="Arial" pitchFamily="34" charset="0"/>
              <a:ea typeface="ＭＳ Ｐゴシック" pitchFamily="50" charset="-128"/>
            </a:endParaRPr>
          </a:p>
        </p:txBody>
      </p:sp>
      <p:sp>
        <p:nvSpPr>
          <p:cNvPr id="6" name="円/楕円 3"/>
          <p:cNvSpPr/>
          <p:nvPr/>
        </p:nvSpPr>
        <p:spPr>
          <a:xfrm>
            <a:off x="8755450" y="5286445"/>
            <a:ext cx="1536171" cy="440393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30046" tIns="65023" rIns="130046" bIns="65023" rtlCol="0" anchor="ctr"/>
          <a:lstStyle/>
          <a:p>
            <a:pPr defTabSz="1300460" rtl="0" fontAlgn="base">
              <a:spcBef>
                <a:spcPct val="0"/>
              </a:spcBef>
              <a:spcAft>
                <a:spcPct val="0"/>
              </a:spcAft>
              <a:defRPr/>
            </a:pPr>
            <a:endParaRPr kumimoji="1" lang="ja-JP" altLang="en-US" sz="2600" kern="1200" dirty="0">
              <a:solidFill>
                <a:prstClr val="white"/>
              </a:solidFill>
              <a:latin typeface="Calibri"/>
              <a:ea typeface="ＭＳ Ｐゴシック" panose="020B0600070205080204" pitchFamily="50" charset="-128"/>
            </a:endParaRPr>
          </a:p>
        </p:txBody>
      </p:sp>
      <p:sp>
        <p:nvSpPr>
          <p:cNvPr id="7" name="タイトル 2"/>
          <p:cNvSpPr txBox="1">
            <a:spLocks/>
          </p:cNvSpPr>
          <p:nvPr/>
        </p:nvSpPr>
        <p:spPr>
          <a:xfrm>
            <a:off x="2201122" y="1394813"/>
            <a:ext cx="13006245" cy="1625600"/>
          </a:xfrm>
          <a:prstGeom prst="rect">
            <a:avLst/>
          </a:prstGeom>
        </p:spPr>
        <p:txBody>
          <a:bodyPr vert="horz" wrap="square" lIns="130046" tIns="65023" rIns="130046" bIns="65023"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pPr defTabSz="1300460">
              <a:defRPr/>
            </a:pPr>
            <a:r>
              <a:rPr lang="ja-JP" altLang="en-US" sz="4000" dirty="0">
                <a:effectLst>
                  <a:outerShdw blurRad="50800" dist="38100" dir="2700000" algn="tl" rotWithShape="0">
                    <a:prstClr val="white">
                      <a:lumMod val="75000"/>
                      <a:alpha val="40000"/>
                    </a:prstClr>
                  </a:outerShdw>
                </a:effectLst>
                <a:latin typeface="Calibri"/>
                <a:ea typeface="ＭＳ Ｐゴシック" panose="020B0600070205080204" pitchFamily="50" charset="-128"/>
              </a:rPr>
              <a:t>各種がんの罹患数と死亡数</a:t>
            </a:r>
          </a:p>
        </p:txBody>
      </p:sp>
      <p:cxnSp>
        <p:nvCxnSpPr>
          <p:cNvPr id="8" name="直線コネクタ 7"/>
          <p:cNvCxnSpPr/>
          <p:nvPr/>
        </p:nvCxnSpPr>
        <p:spPr>
          <a:xfrm>
            <a:off x="8038571" y="2623750"/>
            <a:ext cx="1843405"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10189210" y="2623750"/>
            <a:ext cx="1843405"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タイトル 2"/>
          <p:cNvSpPr txBox="1">
            <a:spLocks/>
          </p:cNvSpPr>
          <p:nvPr/>
        </p:nvSpPr>
        <p:spPr>
          <a:xfrm>
            <a:off x="4556584" y="2214104"/>
            <a:ext cx="10753195" cy="1625600"/>
          </a:xfrm>
          <a:prstGeom prst="rect">
            <a:avLst/>
          </a:prstGeom>
        </p:spPr>
        <p:txBody>
          <a:bodyPr vert="horz" wrap="square" lIns="130046" tIns="65023" rIns="130046" bIns="65023"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en-US" altLang="ja-JP" sz="4000" dirty="0"/>
              <a:t>9</a:t>
            </a:r>
            <a:r>
              <a:rPr lang="ja-JP" altLang="en-US" sz="4000" dirty="0"/>
              <a:t>位   　　</a:t>
            </a:r>
            <a:r>
              <a:rPr lang="en-US" altLang="ja-JP" sz="4000" dirty="0"/>
              <a:t>15</a:t>
            </a:r>
            <a:r>
              <a:rPr lang="ja-JP" altLang="en-US" sz="4000" dirty="0"/>
              <a:t>位</a:t>
            </a:r>
          </a:p>
        </p:txBody>
      </p:sp>
      <p:sp>
        <p:nvSpPr>
          <p:cNvPr id="11" name="タイトル 2"/>
          <p:cNvSpPr txBox="1">
            <a:spLocks/>
          </p:cNvSpPr>
          <p:nvPr/>
        </p:nvSpPr>
        <p:spPr>
          <a:xfrm>
            <a:off x="4556584" y="2930984"/>
            <a:ext cx="9831492" cy="1625600"/>
          </a:xfrm>
          <a:prstGeom prst="rect">
            <a:avLst/>
          </a:prstGeom>
        </p:spPr>
        <p:txBody>
          <a:bodyPr vert="horz" wrap="square" lIns="130046" tIns="65023" rIns="130046" bIns="65023"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ja-JP" altLang="en-US" sz="4000" dirty="0"/>
              <a:t>女性の</a:t>
            </a:r>
            <a:r>
              <a:rPr lang="en-US" altLang="ja-JP" sz="4000" dirty="0"/>
              <a:t>5</a:t>
            </a:r>
            <a:r>
              <a:rPr lang="ja-JP" altLang="en-US" sz="4000" dirty="0"/>
              <a:t>位   　　</a:t>
            </a:r>
            <a:r>
              <a:rPr lang="en-US" altLang="ja-JP" sz="4000" dirty="0"/>
              <a:t>8</a:t>
            </a:r>
            <a:r>
              <a:rPr lang="ja-JP" altLang="en-US" sz="4000" dirty="0"/>
              <a:t>位</a:t>
            </a:r>
          </a:p>
        </p:txBody>
      </p:sp>
    </p:spTree>
    <p:custDataLst>
      <p:tags r:id="rId1"/>
    </p:custDataLst>
    <p:extLst>
      <p:ext uri="{BB962C8B-B14F-4D97-AF65-F5344CB8AC3E}">
        <p14:creationId xmlns:p14="http://schemas.microsoft.com/office/powerpoint/2010/main" val="3985615767"/>
      </p:ext>
    </p:extLst>
  </p:cSld>
  <p:clrMapOvr>
    <a:masterClrMapping/>
  </p:clrMapOvr>
  <p:transition advTm="6183">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02" name="Rectangle 2"/>
          <p:cNvSpPr>
            <a:spLocks noGrp="1" noChangeArrowheads="1"/>
          </p:cNvSpPr>
          <p:nvPr>
            <p:ph type="title"/>
          </p:nvPr>
        </p:nvSpPr>
        <p:spPr>
          <a:xfrm>
            <a:off x="650240" y="474134"/>
            <a:ext cx="11704320" cy="1621084"/>
          </a:xfrm>
        </p:spPr>
        <p:txBody>
          <a:bodyPr>
            <a:normAutofit/>
          </a:bodyPr>
          <a:lstStyle/>
          <a:p>
            <a:pPr>
              <a:defRPr/>
            </a:pPr>
            <a:r>
              <a:rPr lang="ja-JP" altLang="en-US" sz="4800" b="1" dirty="0">
                <a:solidFill>
                  <a:srgbClr val="18579B"/>
                </a:solidFill>
                <a:latin typeface="+mn-ea"/>
                <a:ea typeface="+mn-ea"/>
                <a:cs typeface="ＤＦＰ太丸ゴシック体"/>
              </a:rPr>
              <a:t>子宮頸がんと</a:t>
            </a:r>
            <a:br>
              <a:rPr lang="ja-JP" altLang="en-US" sz="4800" b="1" dirty="0">
                <a:solidFill>
                  <a:srgbClr val="18579B"/>
                </a:solidFill>
                <a:latin typeface="+mn-ea"/>
                <a:ea typeface="+mn-ea"/>
                <a:cs typeface="ＤＦＰ太丸ゴシック体"/>
              </a:rPr>
            </a:br>
            <a:r>
              <a:rPr lang="ja-JP" altLang="en-US" sz="4800" b="1" dirty="0">
                <a:solidFill>
                  <a:srgbClr val="18579B"/>
                </a:solidFill>
                <a:latin typeface="+mn-ea"/>
                <a:ea typeface="+mn-ea"/>
                <a:cs typeface="ＤＦＰ太丸ゴシック体"/>
              </a:rPr>
              <a:t>子宮体がん（内膜がん）</a:t>
            </a:r>
          </a:p>
        </p:txBody>
      </p:sp>
      <p:pic>
        <p:nvPicPr>
          <p:cNvPr id="49156" name="Picture 4" descr="illusta"/>
          <p:cNvPicPr>
            <a:picLocks noGrp="1" noChangeAspect="1" noChangeArrowheads="1"/>
          </p:cNvPicPr>
          <p:nvPr>
            <p:ph sz="half" idx="1"/>
          </p:nvPr>
        </p:nvPicPr>
        <p:blipFill>
          <a:blip r:embed="rId2" cstate="print"/>
          <a:srcRect/>
          <a:stretch>
            <a:fillRect/>
          </a:stretch>
        </p:blipFill>
        <p:spPr>
          <a:xfrm>
            <a:off x="2" y="2819965"/>
            <a:ext cx="6651413" cy="5256107"/>
          </a:xfrm>
          <a:noFill/>
        </p:spPr>
      </p:pic>
      <p:pic>
        <p:nvPicPr>
          <p:cNvPr id="49155" name="Picture 3" descr="illustb"/>
          <p:cNvPicPr>
            <a:picLocks noGrp="1" noChangeAspect="1" noChangeArrowheads="1"/>
          </p:cNvPicPr>
          <p:nvPr>
            <p:ph sz="half" idx="2"/>
          </p:nvPr>
        </p:nvPicPr>
        <p:blipFill>
          <a:blip r:embed="rId3" cstate="print"/>
          <a:srcRect t="-21180" b="-21180"/>
          <a:stretch>
            <a:fillRect/>
          </a:stretch>
        </p:blipFill>
        <p:spPr>
          <a:noFill/>
        </p:spPr>
      </p:pic>
      <p:sp>
        <p:nvSpPr>
          <p:cNvPr id="49157" name="Text Box 5"/>
          <p:cNvSpPr txBox="1">
            <a:spLocks noChangeArrowheads="1"/>
          </p:cNvSpPr>
          <p:nvPr/>
        </p:nvSpPr>
        <p:spPr bwMode="auto">
          <a:xfrm>
            <a:off x="1553353" y="8760178"/>
            <a:ext cx="9895841" cy="650240"/>
          </a:xfrm>
          <a:prstGeom prst="rect">
            <a:avLst/>
          </a:prstGeom>
          <a:noFill/>
          <a:ln w="9525">
            <a:noFill/>
            <a:miter lim="800000"/>
            <a:headEnd/>
            <a:tailEnd/>
          </a:ln>
        </p:spPr>
        <p:txBody>
          <a:bodyPr wrap="none" lIns="130039" tIns="65020" rIns="130039" bIns="65020">
            <a:spAutoFit/>
          </a:bodyPr>
          <a:lstStyle/>
          <a:p>
            <a:pPr algn="l" defTabSz="1300393" rtl="0" fontAlgn="base">
              <a:spcBef>
                <a:spcPct val="0"/>
              </a:spcBef>
              <a:spcAft>
                <a:spcPct val="0"/>
              </a:spcAft>
              <a:defRPr/>
            </a:pPr>
            <a:r>
              <a:rPr kumimoji="1" lang="ja-JP" altLang="en-US" sz="3400" kern="1200" dirty="0">
                <a:solidFill>
                  <a:srgbClr val="04617B"/>
                </a:solidFill>
                <a:latin typeface="Arial" pitchFamily="34" charset="0"/>
                <a:ea typeface="ＭＳ Ｐゴシック" pitchFamily="50" charset="-128"/>
              </a:rPr>
              <a:t>子宮頸がん　　　　　　　　　　　子宮体がん（内膜がん）</a:t>
            </a:r>
          </a:p>
        </p:txBody>
      </p:sp>
    </p:spTree>
    <p:extLst>
      <p:ext uri="{BB962C8B-B14F-4D97-AF65-F5344CB8AC3E}">
        <p14:creationId xmlns:p14="http://schemas.microsoft.com/office/powerpoint/2010/main" val="2875942522"/>
      </p:ext>
    </p:extLst>
  </p:cSld>
  <p:clrMapOvr>
    <a:masterClrMapping/>
  </p:clrMapOvr>
  <p:transition advTm="410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子宮頚がんは、20代30代で多く、子宮体がんは50代以後多いことを表すグラフです"/>
          <p:cNvPicPr>
            <a:picLocks noChangeAspect="1" noChangeArrowheads="1"/>
          </p:cNvPicPr>
          <p:nvPr/>
        </p:nvPicPr>
        <p:blipFill>
          <a:blip r:embed="rId2" cstate="print"/>
          <a:srcRect/>
          <a:stretch>
            <a:fillRect/>
          </a:stretch>
        </p:blipFill>
        <p:spPr bwMode="auto">
          <a:xfrm>
            <a:off x="255306" y="1599636"/>
            <a:ext cx="12522854" cy="6875759"/>
          </a:xfrm>
          <a:prstGeom prst="rect">
            <a:avLst/>
          </a:prstGeom>
          <a:noFill/>
        </p:spPr>
      </p:pic>
      <p:sp>
        <p:nvSpPr>
          <p:cNvPr id="3" name="タイトル 2"/>
          <p:cNvSpPr>
            <a:spLocks noGrp="1"/>
          </p:cNvSpPr>
          <p:nvPr>
            <p:ph type="title"/>
          </p:nvPr>
        </p:nvSpPr>
        <p:spPr>
          <a:xfrm>
            <a:off x="664951" y="268288"/>
            <a:ext cx="11704320" cy="1014412"/>
          </a:xfrm>
        </p:spPr>
        <p:txBody>
          <a:bodyPr>
            <a:normAutofit/>
          </a:bodyPr>
          <a:lstStyle/>
          <a:p>
            <a:r>
              <a:rPr lang="ja-JP" altLang="en-US" sz="4800" b="1" dirty="0">
                <a:solidFill>
                  <a:srgbClr val="18579B"/>
                </a:solidFill>
              </a:rPr>
              <a:t>子宮頸がん・子宮体がんの年齢別罹患率</a:t>
            </a:r>
          </a:p>
        </p:txBody>
      </p:sp>
      <p:sp>
        <p:nvSpPr>
          <p:cNvPr id="4" name="テキスト ボックス 3"/>
          <p:cNvSpPr txBox="1"/>
          <p:nvPr/>
        </p:nvSpPr>
        <p:spPr>
          <a:xfrm>
            <a:off x="2815592" y="8666021"/>
            <a:ext cx="9908813" cy="531419"/>
          </a:xfrm>
          <a:prstGeom prst="rect">
            <a:avLst/>
          </a:prstGeom>
          <a:noFill/>
        </p:spPr>
        <p:txBody>
          <a:bodyPr wrap="none" lIns="130039" tIns="65020" rIns="130039" bIns="65020" rtlCol="0">
            <a:spAutoFit/>
          </a:bodyPr>
          <a:lstStyle/>
          <a:p>
            <a:pPr algn="l" defTabSz="1300393" rtl="0" fontAlgn="base">
              <a:spcBef>
                <a:spcPct val="0"/>
              </a:spcBef>
              <a:spcAft>
                <a:spcPct val="0"/>
              </a:spcAft>
              <a:defRPr/>
            </a:pPr>
            <a:r>
              <a:rPr kumimoji="1" lang="ja-JP" altLang="en-US" sz="2600" kern="1200" dirty="0">
                <a:solidFill>
                  <a:prstClr val="black"/>
                </a:solidFill>
                <a:latin typeface="Arial" pitchFamily="34" charset="0"/>
                <a:ea typeface="ＭＳ Ｐゴシック" pitchFamily="50" charset="-128"/>
              </a:rPr>
              <a:t>人口</a:t>
            </a:r>
            <a:r>
              <a:rPr kumimoji="1" lang="en-US" altLang="ja-JP" sz="2600" kern="1200" dirty="0">
                <a:solidFill>
                  <a:prstClr val="black"/>
                </a:solidFill>
                <a:latin typeface="Arial" pitchFamily="34" charset="0"/>
                <a:ea typeface="ＭＳ Ｐゴシック" pitchFamily="50" charset="-128"/>
              </a:rPr>
              <a:t>10</a:t>
            </a:r>
            <a:r>
              <a:rPr kumimoji="1" lang="ja-JP" altLang="en-US" sz="2600" kern="1200" dirty="0">
                <a:solidFill>
                  <a:prstClr val="black"/>
                </a:solidFill>
                <a:latin typeface="Arial" pitchFamily="34" charset="0"/>
                <a:ea typeface="ＭＳ Ｐゴシック" pitchFamily="50" charset="-128"/>
              </a:rPr>
              <a:t>万対（</a:t>
            </a:r>
            <a:r>
              <a:rPr kumimoji="1" lang="en-US" altLang="ja-JP" sz="2600" kern="1200" dirty="0">
                <a:solidFill>
                  <a:prstClr val="black"/>
                </a:solidFill>
                <a:latin typeface="Arial" pitchFamily="34" charset="0"/>
                <a:ea typeface="ＭＳ Ｐゴシック" pitchFamily="50" charset="-128"/>
              </a:rPr>
              <a:t>2006</a:t>
            </a:r>
            <a:r>
              <a:rPr kumimoji="1" lang="ja-JP" altLang="en-US" sz="2600" kern="1200" dirty="0">
                <a:solidFill>
                  <a:prstClr val="black"/>
                </a:solidFill>
                <a:latin typeface="Arial" pitchFamily="34" charset="0"/>
                <a:ea typeface="ＭＳ Ｐゴシック" pitchFamily="50" charset="-128"/>
              </a:rPr>
              <a:t>年）　国立がん研究センターがん対策情報センター</a:t>
            </a:r>
          </a:p>
        </p:txBody>
      </p:sp>
      <p:sp>
        <p:nvSpPr>
          <p:cNvPr id="2" name="テキスト ボックス 1"/>
          <p:cNvSpPr txBox="1"/>
          <p:nvPr/>
        </p:nvSpPr>
        <p:spPr>
          <a:xfrm>
            <a:off x="10598855" y="3750275"/>
            <a:ext cx="1843405" cy="531419"/>
          </a:xfrm>
          <a:prstGeom prst="rect">
            <a:avLst/>
          </a:prstGeom>
          <a:noFill/>
        </p:spPr>
        <p:txBody>
          <a:bodyPr wrap="square" lIns="130039" tIns="65020" rIns="130039" bIns="65020" rtlCol="0">
            <a:spAutoFit/>
          </a:bodyPr>
          <a:lstStyle/>
          <a:p>
            <a:pPr algn="l" defTabSz="1300393" rtl="0" fontAlgn="base">
              <a:spcBef>
                <a:spcPct val="0"/>
              </a:spcBef>
              <a:spcAft>
                <a:spcPct val="0"/>
              </a:spcAft>
              <a:defRPr/>
            </a:pPr>
            <a:r>
              <a:rPr kumimoji="1" lang="en-US" altLang="ja-JP" sz="2600" kern="1200" dirty="0">
                <a:solidFill>
                  <a:srgbClr val="0F6FC6"/>
                </a:solidFill>
                <a:latin typeface="Arial" pitchFamily="34" charset="0"/>
                <a:ea typeface="ＭＳ Ｐゴシック" pitchFamily="50" charset="-128"/>
              </a:rPr>
              <a:t>12,100</a:t>
            </a:r>
            <a:r>
              <a:rPr kumimoji="1" lang="ja-JP" altLang="en-US" sz="2600" kern="1200" dirty="0">
                <a:solidFill>
                  <a:srgbClr val="0F6FC6"/>
                </a:solidFill>
                <a:latin typeface="Arial" pitchFamily="34" charset="0"/>
                <a:ea typeface="ＭＳ Ｐゴシック" pitchFamily="50" charset="-128"/>
              </a:rPr>
              <a:t>人</a:t>
            </a:r>
          </a:p>
        </p:txBody>
      </p:sp>
      <p:sp>
        <p:nvSpPr>
          <p:cNvPr id="6" name="テキスト ボックス 5"/>
          <p:cNvSpPr txBox="1"/>
          <p:nvPr/>
        </p:nvSpPr>
        <p:spPr>
          <a:xfrm>
            <a:off x="10598855" y="5696091"/>
            <a:ext cx="1843405" cy="531419"/>
          </a:xfrm>
          <a:prstGeom prst="rect">
            <a:avLst/>
          </a:prstGeom>
          <a:noFill/>
        </p:spPr>
        <p:txBody>
          <a:bodyPr wrap="square" lIns="130039" tIns="65020" rIns="130039" bIns="65020" rtlCol="0">
            <a:spAutoFit/>
          </a:bodyPr>
          <a:lstStyle/>
          <a:p>
            <a:pPr algn="l" defTabSz="1300393" rtl="0" fontAlgn="base">
              <a:spcBef>
                <a:spcPct val="0"/>
              </a:spcBef>
              <a:spcAft>
                <a:spcPct val="0"/>
              </a:spcAft>
              <a:defRPr/>
            </a:pPr>
            <a:r>
              <a:rPr kumimoji="1" lang="en-US" altLang="ja-JP" sz="2600" kern="1200" dirty="0">
                <a:solidFill>
                  <a:srgbClr val="C00000"/>
                </a:solidFill>
                <a:latin typeface="Arial" pitchFamily="34" charset="0"/>
                <a:ea typeface="ＭＳ Ｐゴシック" pitchFamily="50" charset="-128"/>
              </a:rPr>
              <a:t>18,200</a:t>
            </a:r>
            <a:r>
              <a:rPr kumimoji="1" lang="ja-JP" altLang="en-US" sz="2600" kern="1200" dirty="0">
                <a:solidFill>
                  <a:srgbClr val="C00000"/>
                </a:solidFill>
                <a:latin typeface="Arial" pitchFamily="34" charset="0"/>
                <a:ea typeface="ＭＳ Ｐゴシック" pitchFamily="50" charset="-128"/>
              </a:rPr>
              <a:t>人</a:t>
            </a:r>
          </a:p>
        </p:txBody>
      </p:sp>
      <p:sp>
        <p:nvSpPr>
          <p:cNvPr id="5" name="テキスト ボックス 4"/>
          <p:cNvSpPr txBox="1"/>
          <p:nvPr/>
        </p:nvSpPr>
        <p:spPr>
          <a:xfrm>
            <a:off x="9677152" y="3135807"/>
            <a:ext cx="3129989" cy="531419"/>
          </a:xfrm>
          <a:prstGeom prst="rect">
            <a:avLst/>
          </a:prstGeom>
          <a:noFill/>
        </p:spPr>
        <p:txBody>
          <a:bodyPr wrap="none" lIns="130039" tIns="65020" rIns="130039" bIns="65020" rtlCol="0">
            <a:spAutoFit/>
          </a:bodyPr>
          <a:lstStyle/>
          <a:p>
            <a:pPr algn="l" defTabSz="1300393" rtl="0" fontAlgn="base">
              <a:spcBef>
                <a:spcPct val="0"/>
              </a:spcBef>
              <a:spcAft>
                <a:spcPct val="0"/>
              </a:spcAft>
              <a:defRPr/>
            </a:pPr>
            <a:r>
              <a:rPr kumimoji="1" lang="ja-JP" altLang="en-US" sz="2600" kern="1200" dirty="0">
                <a:solidFill>
                  <a:prstClr val="black"/>
                </a:solidFill>
                <a:latin typeface="Arial" pitchFamily="34" charset="0"/>
                <a:ea typeface="ＭＳ Ｐゴシック" pitchFamily="50" charset="-128"/>
              </a:rPr>
              <a:t>罹患数推計値</a:t>
            </a:r>
            <a:r>
              <a:rPr kumimoji="1" lang="ja-JP" altLang="en-US" sz="1600" kern="1200" dirty="0">
                <a:solidFill>
                  <a:prstClr val="black"/>
                </a:solidFill>
                <a:latin typeface="Arial" pitchFamily="34" charset="0"/>
                <a:ea typeface="ＭＳ Ｐゴシック" pitchFamily="50" charset="-128"/>
              </a:rPr>
              <a:t>（</a:t>
            </a:r>
            <a:r>
              <a:rPr kumimoji="1" lang="en-US" altLang="ja-JP" sz="1600" kern="1200" dirty="0">
                <a:solidFill>
                  <a:prstClr val="black"/>
                </a:solidFill>
                <a:latin typeface="Arial" pitchFamily="34" charset="0"/>
                <a:ea typeface="ＭＳ Ｐゴシック" pitchFamily="50" charset="-128"/>
              </a:rPr>
              <a:t>2016</a:t>
            </a:r>
            <a:r>
              <a:rPr kumimoji="1" lang="ja-JP" altLang="en-US" sz="1600" kern="1200" dirty="0">
                <a:solidFill>
                  <a:prstClr val="black"/>
                </a:solidFill>
                <a:latin typeface="Arial" pitchFamily="34" charset="0"/>
                <a:ea typeface="ＭＳ Ｐゴシック" pitchFamily="50" charset="-128"/>
              </a:rPr>
              <a:t>年）</a:t>
            </a:r>
            <a:endParaRPr kumimoji="1" lang="ja-JP" altLang="en-US" sz="2600" kern="1200" dirty="0">
              <a:solidFill>
                <a:prstClr val="black"/>
              </a:solidFill>
              <a:latin typeface="Arial" pitchFamily="34" charset="0"/>
              <a:ea typeface="ＭＳ Ｐゴシック" pitchFamily="50" charset="-128"/>
            </a:endParaRPr>
          </a:p>
        </p:txBody>
      </p:sp>
    </p:spTree>
    <p:extLst>
      <p:ext uri="{BB962C8B-B14F-4D97-AF65-F5344CB8AC3E}">
        <p14:creationId xmlns:p14="http://schemas.microsoft.com/office/powerpoint/2010/main" val="3216803046"/>
      </p:ext>
    </p:extLst>
  </p:cSld>
  <p:clrMapOvr>
    <a:masterClrMapping/>
  </p:clrMapOvr>
  <p:transition advTm="4433"/>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algn="l"/>
            <a:r>
              <a:rPr kumimoji="1" lang="ja-JP" altLang="en-US" sz="4800" b="1" dirty="0">
                <a:solidFill>
                  <a:srgbClr val="18579B"/>
                </a:solidFill>
              </a:rPr>
              <a:t>子宮頸がんの検査・診断</a:t>
            </a:r>
          </a:p>
        </p:txBody>
      </p:sp>
      <p:sp>
        <p:nvSpPr>
          <p:cNvPr id="3" name="コンテンツ プレースホルダ 2"/>
          <p:cNvSpPr>
            <a:spLocks noGrp="1"/>
          </p:cNvSpPr>
          <p:nvPr>
            <p:ph idx="1"/>
          </p:nvPr>
        </p:nvSpPr>
        <p:spPr>
          <a:xfrm>
            <a:off x="650240" y="2341314"/>
            <a:ext cx="11745001" cy="6701114"/>
          </a:xfrm>
        </p:spPr>
        <p:txBody>
          <a:bodyPr>
            <a:normAutofit fontScale="92500" lnSpcReduction="20000"/>
          </a:bodyPr>
          <a:lstStyle/>
          <a:p>
            <a:r>
              <a:rPr kumimoji="1" lang="ja-JP" altLang="en-US" dirty="0">
                <a:solidFill>
                  <a:srgbClr val="FF0000"/>
                </a:solidFill>
              </a:rPr>
              <a:t>細胞診</a:t>
            </a:r>
            <a:endParaRPr kumimoji="1" lang="en-US" altLang="ja-JP" dirty="0">
              <a:solidFill>
                <a:srgbClr val="FF0000"/>
              </a:solidFill>
            </a:endParaRPr>
          </a:p>
          <a:p>
            <a:pPr lvl="1"/>
            <a:r>
              <a:rPr lang="ja-JP" altLang="en-US" dirty="0"/>
              <a:t>子宮の入口（外子宮口）の表面を</a:t>
            </a:r>
            <a:endParaRPr lang="en-US" altLang="ja-JP" dirty="0"/>
          </a:p>
          <a:p>
            <a:pPr lvl="1">
              <a:buNone/>
            </a:pPr>
            <a:r>
              <a:rPr lang="ja-JP" altLang="en-US" dirty="0"/>
              <a:t>　ブラシやヘラのようなもので擦り、</a:t>
            </a:r>
            <a:endParaRPr lang="en-US" altLang="ja-JP" dirty="0"/>
          </a:p>
          <a:p>
            <a:pPr lvl="1">
              <a:buNone/>
            </a:pPr>
            <a:r>
              <a:rPr lang="ja-JP" altLang="en-US" dirty="0"/>
              <a:t>　細胞を採取   </a:t>
            </a:r>
            <a:endParaRPr lang="en-US" altLang="ja-JP" dirty="0"/>
          </a:p>
          <a:p>
            <a:pPr lvl="1">
              <a:buNone/>
            </a:pPr>
            <a:r>
              <a:rPr lang="ja-JP" altLang="en-US" dirty="0"/>
              <a:t>         </a:t>
            </a:r>
            <a:endParaRPr lang="en-US" altLang="ja-JP" dirty="0"/>
          </a:p>
          <a:p>
            <a:r>
              <a:rPr kumimoji="1" lang="ja-JP" altLang="en-US" dirty="0">
                <a:solidFill>
                  <a:srgbClr val="FF0000"/>
                </a:solidFill>
              </a:rPr>
              <a:t>コルポ診</a:t>
            </a:r>
            <a:endParaRPr kumimoji="1" lang="en-US" altLang="ja-JP" dirty="0">
              <a:solidFill>
                <a:srgbClr val="FF0000"/>
              </a:solidFill>
            </a:endParaRPr>
          </a:p>
          <a:p>
            <a:pPr lvl="1"/>
            <a:r>
              <a:rPr lang="ja-JP" altLang="en-US" dirty="0"/>
              <a:t>子宮頸部を拡大して観察する検査</a:t>
            </a:r>
            <a:endParaRPr lang="en-US" altLang="ja-JP" dirty="0"/>
          </a:p>
          <a:p>
            <a:r>
              <a:rPr kumimoji="1" lang="ja-JP" altLang="en-US" dirty="0">
                <a:solidFill>
                  <a:srgbClr val="FF0000"/>
                </a:solidFill>
              </a:rPr>
              <a:t>組織診</a:t>
            </a:r>
            <a:endParaRPr kumimoji="1" lang="en-US" altLang="ja-JP" dirty="0">
              <a:solidFill>
                <a:srgbClr val="FF0000"/>
              </a:solidFill>
            </a:endParaRPr>
          </a:p>
          <a:p>
            <a:pPr lvl="1"/>
            <a:r>
              <a:rPr lang="ja-JP" altLang="en-US" dirty="0"/>
              <a:t>疑わしい部位から採取し、悪性度やがんの進行度</a:t>
            </a:r>
            <a:endParaRPr lang="en-US" altLang="ja-JP" dirty="0"/>
          </a:p>
          <a:p>
            <a:pPr lvl="1">
              <a:buNone/>
            </a:pPr>
            <a:r>
              <a:rPr lang="ja-JP" altLang="en-US" dirty="0"/>
              <a:t>　を診断　</a:t>
            </a:r>
            <a:endParaRPr kumimoji="1" lang="en-US" altLang="ja-JP" dirty="0">
              <a:solidFill>
                <a:srgbClr val="FF0000"/>
              </a:solidFill>
            </a:endParaRPr>
          </a:p>
          <a:p>
            <a:r>
              <a:rPr kumimoji="1" lang="en-US" altLang="ja-JP" dirty="0">
                <a:solidFill>
                  <a:srgbClr val="FF0000"/>
                </a:solidFill>
              </a:rPr>
              <a:t>HPV</a:t>
            </a:r>
            <a:r>
              <a:rPr kumimoji="1" lang="ja-JP" altLang="en-US" dirty="0">
                <a:solidFill>
                  <a:srgbClr val="FF0000"/>
                </a:solidFill>
              </a:rPr>
              <a:t>テスト</a:t>
            </a:r>
            <a:endParaRPr kumimoji="1" lang="en-US" altLang="ja-JP" dirty="0">
              <a:solidFill>
                <a:srgbClr val="FF0000"/>
              </a:solidFill>
            </a:endParaRPr>
          </a:p>
          <a:p>
            <a:pPr lvl="1"/>
            <a:r>
              <a:rPr lang="en-US" altLang="ja-JP" dirty="0">
                <a:solidFill>
                  <a:srgbClr val="FF0000"/>
                </a:solidFill>
              </a:rPr>
              <a:t>2010</a:t>
            </a:r>
            <a:r>
              <a:rPr lang="ja-JP" altLang="en-US" dirty="0">
                <a:solidFill>
                  <a:srgbClr val="FF0000"/>
                </a:solidFill>
              </a:rPr>
              <a:t>年より保険適応</a:t>
            </a:r>
            <a:endParaRPr kumimoji="1" lang="en-US" altLang="ja-JP" dirty="0">
              <a:solidFill>
                <a:srgbClr val="FF0000"/>
              </a:solidFill>
            </a:endParaRPr>
          </a:p>
          <a:p>
            <a:pPr lvl="1">
              <a:buNone/>
            </a:pPr>
            <a:endParaRPr lang="en-US" altLang="ja-JP" dirty="0"/>
          </a:p>
          <a:p>
            <a:pPr lvl="1">
              <a:buNone/>
            </a:pPr>
            <a:endParaRPr lang="en-US" altLang="ja-JP" dirty="0"/>
          </a:p>
        </p:txBody>
      </p:sp>
      <p:pic>
        <p:nvPicPr>
          <p:cNvPr id="4" name="図 3" descr="scope.jpg"/>
          <p:cNvPicPr>
            <a:picLocks noGrp="1" noChangeAspect="1"/>
          </p:cNvPicPr>
          <p:nvPr isPhoto="1"/>
        </p:nvPicPr>
        <p:blipFill>
          <a:blip r:embed="rId3" cstate="print">
            <a:lum/>
          </a:blip>
          <a:stretch>
            <a:fillRect/>
          </a:stretch>
        </p:blipFill>
        <p:spPr>
          <a:xfrm>
            <a:off x="4181077" y="3955100"/>
            <a:ext cx="2116500" cy="1587375"/>
          </a:xfrm>
          <a:prstGeom prst="rect">
            <a:avLst/>
          </a:prstGeom>
          <a:noFill/>
          <a:ln>
            <a:noFill/>
          </a:ln>
        </p:spPr>
      </p:pic>
      <p:pic>
        <p:nvPicPr>
          <p:cNvPr id="5" name="図 4" descr="pic_05.jpg"/>
          <p:cNvPicPr>
            <a:picLocks noGrp="1" noChangeAspect="1"/>
          </p:cNvPicPr>
          <p:nvPr isPhoto="1"/>
        </p:nvPicPr>
        <p:blipFill>
          <a:blip r:embed="rId4" cstate="print">
            <a:lum/>
          </a:blip>
          <a:stretch>
            <a:fillRect/>
          </a:stretch>
        </p:blipFill>
        <p:spPr>
          <a:xfrm>
            <a:off x="6605878" y="3955097"/>
            <a:ext cx="2042894" cy="1536171"/>
          </a:xfrm>
          <a:prstGeom prst="rect">
            <a:avLst/>
          </a:prstGeom>
          <a:noFill/>
          <a:ln>
            <a:noFill/>
          </a:ln>
        </p:spPr>
      </p:pic>
      <p:pic>
        <p:nvPicPr>
          <p:cNvPr id="6" name="図 6" descr="4.gif"/>
          <p:cNvPicPr>
            <a:picLocks noChangeAspect="1"/>
          </p:cNvPicPr>
          <p:nvPr/>
        </p:nvPicPr>
        <p:blipFill>
          <a:blip r:embed="rId5" cstate="print"/>
          <a:srcRect/>
          <a:stretch>
            <a:fillRect/>
          </a:stretch>
        </p:blipFill>
        <p:spPr bwMode="auto">
          <a:xfrm>
            <a:off x="9369919" y="677934"/>
            <a:ext cx="2583572" cy="1638582"/>
          </a:xfrm>
          <a:prstGeom prst="rect">
            <a:avLst/>
          </a:prstGeom>
          <a:noFill/>
          <a:ln w="9525">
            <a:noFill/>
            <a:miter lim="800000"/>
            <a:headEnd/>
            <a:tailEnd/>
          </a:ln>
        </p:spPr>
      </p:pic>
      <p:pic>
        <p:nvPicPr>
          <p:cNvPr id="7" name="図 6" descr="Jan08&amp;32.JPG"/>
          <p:cNvPicPr>
            <a:picLocks noChangeAspect="1"/>
          </p:cNvPicPr>
          <p:nvPr/>
        </p:nvPicPr>
        <p:blipFill>
          <a:blip r:embed="rId6" cstate="print"/>
          <a:stretch>
            <a:fillRect/>
          </a:stretch>
        </p:blipFill>
        <p:spPr>
          <a:xfrm>
            <a:off x="9472330" y="2623751"/>
            <a:ext cx="2709080" cy="1845447"/>
          </a:xfrm>
          <a:prstGeom prst="rect">
            <a:avLst/>
          </a:prstGeom>
        </p:spPr>
      </p:pic>
      <p:pic>
        <p:nvPicPr>
          <p:cNvPr id="8" name="図 7" descr="Jan08&amp;35.JPG"/>
          <p:cNvPicPr>
            <a:picLocks noChangeAspect="1"/>
          </p:cNvPicPr>
          <p:nvPr/>
        </p:nvPicPr>
        <p:blipFill>
          <a:blip r:embed="rId7" cstate="print"/>
          <a:stretch>
            <a:fillRect/>
          </a:stretch>
        </p:blipFill>
        <p:spPr>
          <a:xfrm>
            <a:off x="7731338" y="7334675"/>
            <a:ext cx="4096455" cy="1507676"/>
          </a:xfrm>
          <a:prstGeom prst="rect">
            <a:avLst/>
          </a:prstGeom>
        </p:spPr>
      </p:pic>
    </p:spTree>
    <p:extLst>
      <p:ext uri="{BB962C8B-B14F-4D97-AF65-F5344CB8AC3E}">
        <p14:creationId xmlns:p14="http://schemas.microsoft.com/office/powerpoint/2010/main" val="3248414523"/>
      </p:ext>
    </p:extLst>
  </p:cSld>
  <p:clrMapOvr>
    <a:masterClrMapping/>
  </p:clrMapOvr>
  <p:transition advTm="2300">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Line 4"/>
          <p:cNvSpPr>
            <a:spLocks noChangeShapeType="1"/>
          </p:cNvSpPr>
          <p:nvPr/>
        </p:nvSpPr>
        <p:spPr bwMode="auto">
          <a:xfrm flipV="1">
            <a:off x="3942080" y="6105033"/>
            <a:ext cx="0" cy="717973"/>
          </a:xfrm>
          <a:prstGeom prst="line">
            <a:avLst/>
          </a:prstGeom>
          <a:noFill/>
          <a:ln w="38100">
            <a:solidFill>
              <a:srgbClr val="E5FA1C"/>
            </a:solidFill>
            <a:round/>
            <a:headEnd/>
            <a:tailEnd type="triangle" w="med" len="med"/>
          </a:ln>
          <a:extLst>
            <a:ext uri="{909E8E84-426E-40DD-AFC4-6F175D3DCCD1}">
              <a14:hiddenFill xmlns:a14="http://schemas.microsoft.com/office/drawing/2010/main">
                <a:noFill/>
              </a14:hiddenFill>
            </a:ext>
          </a:extLst>
        </p:spPr>
        <p:txBody>
          <a:bodyPr lIns="130039" tIns="65020" rIns="130039" bIns="65020"/>
          <a:lstStyle/>
          <a:p>
            <a:pPr algn="l" defTabSz="1300393" rtl="0" fontAlgn="base">
              <a:spcBef>
                <a:spcPct val="0"/>
              </a:spcBef>
              <a:spcAft>
                <a:spcPct val="0"/>
              </a:spcAft>
              <a:defRPr/>
            </a:pPr>
            <a:endParaRPr kumimoji="1" lang="ja-JP" altLang="en-US" sz="2600" kern="1200" dirty="0">
              <a:solidFill>
                <a:prstClr val="black"/>
              </a:solidFill>
              <a:latin typeface="Arial" pitchFamily="34" charset="0"/>
              <a:ea typeface="ＭＳ Ｐゴシック" pitchFamily="50" charset="-128"/>
            </a:endParaRPr>
          </a:p>
        </p:txBody>
      </p:sp>
      <p:sp>
        <p:nvSpPr>
          <p:cNvPr id="13317" name="Rectangle 5"/>
          <p:cNvSpPr>
            <a:spLocks noGrp="1" noChangeArrowheads="1"/>
          </p:cNvSpPr>
          <p:nvPr>
            <p:ph type="title"/>
          </p:nvPr>
        </p:nvSpPr>
        <p:spPr>
          <a:xfrm>
            <a:off x="-304848" y="0"/>
            <a:ext cx="7315251" cy="1625600"/>
          </a:xfrm>
        </p:spPr>
        <p:txBody>
          <a:bodyPr>
            <a:normAutofit fontScale="90000"/>
          </a:bodyPr>
          <a:lstStyle/>
          <a:p>
            <a:pPr eaLnBrk="1" hangingPunct="1"/>
            <a:r>
              <a:rPr lang="ja-JP" altLang="en-US" sz="5700" dirty="0">
                <a:solidFill>
                  <a:schemeClr val="tx1"/>
                </a:solidFill>
              </a:rPr>
              <a:t>子宮体がんの画像診断</a:t>
            </a:r>
          </a:p>
        </p:txBody>
      </p:sp>
      <p:graphicFrame>
        <p:nvGraphicFramePr>
          <p:cNvPr id="13314" name="Object 2"/>
          <p:cNvGraphicFramePr>
            <a:graphicFrameLocks noGrp="1" noChangeAspect="1"/>
          </p:cNvGraphicFramePr>
          <p:nvPr>
            <p:ph sz="half" idx="1"/>
          </p:nvPr>
        </p:nvGraphicFramePr>
        <p:xfrm>
          <a:off x="1619250" y="2032000"/>
          <a:ext cx="4337050" cy="3889375"/>
        </p:xfrm>
        <a:graphic>
          <a:graphicData uri="http://schemas.openxmlformats.org/presentationml/2006/ole">
            <mc:AlternateContent xmlns:mc="http://schemas.openxmlformats.org/markup-compatibility/2006">
              <mc:Choice xmlns:v="urn:schemas-microsoft-com:vml" Requires="v">
                <p:oleObj spid="_x0000_s292868" name="ビットマップ イメージ" r:id="rId5" imgW="2676899" imgH="2400635" progId="">
                  <p:embed/>
                </p:oleObj>
              </mc:Choice>
              <mc:Fallback>
                <p:oleObj name="ビットマップ イメージ" r:id="rId5" imgW="2676899" imgH="2400635" progId="">
                  <p:embed/>
                  <p:pic>
                    <p:nvPicPr>
                      <p:cNvPr id="0" name="Picture 3"/>
                      <p:cNvPicPr>
                        <a:picLocks noGrp="1" noChangeAspect="1" noChangeArrowheads="1"/>
                      </p:cNvPicPr>
                      <p:nvPr/>
                    </p:nvPicPr>
                    <p:blipFill>
                      <a:blip r:embed="rId6">
                        <a:lum bright="10000"/>
                        <a:extLst>
                          <a:ext uri="{28A0092B-C50C-407E-A947-70E740481C1C}">
                            <a14:useLocalDpi xmlns:a14="http://schemas.microsoft.com/office/drawing/2010/main" val="0"/>
                          </a:ext>
                        </a:extLst>
                      </a:blip>
                      <a:srcRect t="7498" b="4498"/>
                      <a:stretch>
                        <a:fillRect/>
                      </a:stretch>
                    </p:blipFill>
                    <p:spPr bwMode="auto">
                      <a:xfrm>
                        <a:off x="1619250" y="2032000"/>
                        <a:ext cx="4337050" cy="3889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3318" name="Picture 6" descr="Axi T2"/>
          <p:cNvPicPr>
            <a:picLocks noGrp="1" noChangeAspect="1" noChangeArrowheads="1"/>
          </p:cNvPicPr>
          <p:nvPr>
            <p:ph sz="quarter" idx="2"/>
          </p:nvPr>
        </p:nvPicPr>
        <p:blipFill>
          <a:blip r:embed="rId7" cstate="print">
            <a:extLst>
              <a:ext uri="{28A0092B-C50C-407E-A947-70E740481C1C}">
                <a14:useLocalDpi xmlns:a14="http://schemas.microsoft.com/office/drawing/2010/main" val="0"/>
              </a:ext>
            </a:extLst>
          </a:blip>
          <a:srcRect l="-42390" r="-42390"/>
          <a:stretch>
            <a:fillRect/>
          </a:stretch>
        </p:blipFill>
        <p:spPr/>
      </p:pic>
      <p:pic>
        <p:nvPicPr>
          <p:cNvPr id="13319" name="Picture 7" descr="CE Axi"/>
          <p:cNvPicPr>
            <a:picLocks noGrp="1" noChangeAspect="1" noChangeArrowheads="1"/>
          </p:cNvPicPr>
          <p:nvPr>
            <p:ph sz="quarter" idx="3"/>
          </p:nvPr>
        </p:nvPicPr>
        <p:blipFill>
          <a:blip r:embed="rId8" cstate="print">
            <a:extLst>
              <a:ext uri="{28A0092B-C50C-407E-A947-70E740481C1C}">
                <a14:useLocalDpi xmlns:a14="http://schemas.microsoft.com/office/drawing/2010/main" val="0"/>
              </a:ext>
            </a:extLst>
          </a:blip>
          <a:srcRect t="11073" b="14764"/>
          <a:stretch>
            <a:fillRect/>
          </a:stretch>
        </p:blipFill>
        <p:spPr>
          <a:xfrm>
            <a:off x="7014916" y="882792"/>
            <a:ext cx="5019039" cy="3720818"/>
          </a:xfrm>
        </p:spPr>
      </p:pic>
      <p:sp>
        <p:nvSpPr>
          <p:cNvPr id="13320" name="Text Box 8"/>
          <p:cNvSpPr txBox="1">
            <a:spLocks noChangeArrowheads="1"/>
          </p:cNvSpPr>
          <p:nvPr/>
        </p:nvSpPr>
        <p:spPr bwMode="auto">
          <a:xfrm>
            <a:off x="812760" y="1422378"/>
            <a:ext cx="2336816" cy="605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130039" tIns="65020" rIns="130039" bIns="65020">
            <a:spAutoFit/>
          </a:bodyPr>
          <a:lstStyle>
            <a:lvl1pPr marL="342900" indent="-342900"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487647" indent="-487647" algn="l" defTabSz="1300393" rtl="0" eaLnBrk="1" fontAlgn="base" hangingPunct="1">
              <a:lnSpc>
                <a:spcPct val="80000"/>
              </a:lnSpc>
              <a:spcBef>
                <a:spcPct val="50000"/>
              </a:spcBef>
              <a:spcAft>
                <a:spcPct val="0"/>
              </a:spcAft>
              <a:buClr>
                <a:srgbClr val="4F81BD"/>
              </a:buClr>
              <a:buSzPct val="65000"/>
              <a:defRPr/>
            </a:pPr>
            <a:r>
              <a:rPr lang="en-US" altLang="ja-JP" sz="3700" kern="1200" dirty="0">
                <a:solidFill>
                  <a:srgbClr val="0000FF"/>
                </a:solidFill>
              </a:rPr>
              <a:t>PET/CT</a:t>
            </a:r>
          </a:p>
        </p:txBody>
      </p:sp>
      <p:sp>
        <p:nvSpPr>
          <p:cNvPr id="13321" name="Text Box 9"/>
          <p:cNvSpPr txBox="1">
            <a:spLocks noChangeArrowheads="1"/>
          </p:cNvSpPr>
          <p:nvPr/>
        </p:nvSpPr>
        <p:spPr bwMode="auto">
          <a:xfrm>
            <a:off x="6911059" y="370275"/>
            <a:ext cx="4303324" cy="605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30039" tIns="65020" rIns="130039" bIns="65020">
            <a:spAutoFit/>
          </a:bodyPr>
          <a:lstStyle>
            <a:lvl1pPr marL="342900" indent="-342900"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487647" indent="-487647" algn="l" defTabSz="1300393" rtl="0" eaLnBrk="1" fontAlgn="base" hangingPunct="1">
              <a:lnSpc>
                <a:spcPct val="80000"/>
              </a:lnSpc>
              <a:spcBef>
                <a:spcPct val="50000"/>
              </a:spcBef>
              <a:spcAft>
                <a:spcPct val="0"/>
              </a:spcAft>
              <a:buClr>
                <a:srgbClr val="4F81BD"/>
              </a:buClr>
              <a:buSzPct val="65000"/>
              <a:defRPr/>
            </a:pPr>
            <a:r>
              <a:rPr lang="ja-JP" altLang="en-US" sz="3700" kern="1200" dirty="0">
                <a:solidFill>
                  <a:srgbClr val="0000FF"/>
                </a:solidFill>
              </a:rPr>
              <a:t>造影</a:t>
            </a:r>
            <a:r>
              <a:rPr lang="en-US" altLang="ja-JP" sz="3700" kern="1200" dirty="0">
                <a:solidFill>
                  <a:srgbClr val="0000FF"/>
                </a:solidFill>
              </a:rPr>
              <a:t>MRI</a:t>
            </a:r>
          </a:p>
        </p:txBody>
      </p:sp>
      <p:sp>
        <p:nvSpPr>
          <p:cNvPr id="13322" name="Text Box 10"/>
          <p:cNvSpPr txBox="1">
            <a:spLocks noChangeArrowheads="1"/>
          </p:cNvSpPr>
          <p:nvPr/>
        </p:nvSpPr>
        <p:spPr bwMode="auto">
          <a:xfrm>
            <a:off x="7014917" y="4876801"/>
            <a:ext cx="2253262" cy="605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30039" tIns="65020" rIns="130039" bIns="65020">
            <a:spAutoFit/>
          </a:bodyPr>
          <a:lstStyle>
            <a:lvl1pPr marL="342900" indent="-342900"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487647" indent="-487647" algn="l" defTabSz="1300393" rtl="0" eaLnBrk="1" fontAlgn="base" hangingPunct="1">
              <a:lnSpc>
                <a:spcPct val="80000"/>
              </a:lnSpc>
              <a:spcBef>
                <a:spcPct val="50000"/>
              </a:spcBef>
              <a:spcAft>
                <a:spcPct val="0"/>
              </a:spcAft>
              <a:buClr>
                <a:srgbClr val="4F81BD"/>
              </a:buClr>
              <a:buSzPct val="65000"/>
              <a:defRPr/>
            </a:pPr>
            <a:r>
              <a:rPr lang="en-US" altLang="ja-JP" sz="3700" kern="1200" dirty="0">
                <a:solidFill>
                  <a:srgbClr val="0000FF"/>
                </a:solidFill>
              </a:rPr>
              <a:t>T2</a:t>
            </a:r>
            <a:r>
              <a:rPr lang="ja-JP" altLang="en-US" sz="3700" kern="1200" dirty="0">
                <a:solidFill>
                  <a:srgbClr val="0000FF"/>
                </a:solidFill>
              </a:rPr>
              <a:t>強調像</a:t>
            </a:r>
            <a:endParaRPr lang="en-US" altLang="ja-JP" sz="3700" kern="1200" dirty="0">
              <a:solidFill>
                <a:srgbClr val="0000FF"/>
              </a:solidFill>
            </a:endParaRPr>
          </a:p>
        </p:txBody>
      </p:sp>
      <p:sp>
        <p:nvSpPr>
          <p:cNvPr id="13323" name="Line 11"/>
          <p:cNvSpPr>
            <a:spLocks noChangeShapeType="1"/>
          </p:cNvSpPr>
          <p:nvPr/>
        </p:nvSpPr>
        <p:spPr bwMode="auto">
          <a:xfrm flipH="1" flipV="1">
            <a:off x="10189354" y="3544713"/>
            <a:ext cx="408657" cy="410916"/>
          </a:xfrm>
          <a:prstGeom prst="line">
            <a:avLst/>
          </a:prstGeom>
          <a:noFill/>
          <a:ln w="38100">
            <a:solidFill>
              <a:srgbClr val="E5FA1C"/>
            </a:solidFill>
            <a:round/>
            <a:headEnd/>
            <a:tailEnd type="triangle" w="med" len="med"/>
          </a:ln>
          <a:extLst>
            <a:ext uri="{909E8E84-426E-40DD-AFC4-6F175D3DCCD1}">
              <a14:hiddenFill xmlns:a14="http://schemas.microsoft.com/office/drawing/2010/main">
                <a:noFill/>
              </a14:hiddenFill>
            </a:ext>
          </a:extLst>
        </p:spPr>
        <p:txBody>
          <a:bodyPr lIns="130039" tIns="65020" rIns="130039" bIns="65020"/>
          <a:lstStyle/>
          <a:p>
            <a:pPr algn="l" defTabSz="1300393" rtl="0" fontAlgn="base">
              <a:spcBef>
                <a:spcPct val="0"/>
              </a:spcBef>
              <a:spcAft>
                <a:spcPct val="0"/>
              </a:spcAft>
              <a:defRPr/>
            </a:pPr>
            <a:endParaRPr kumimoji="1" lang="ja-JP" altLang="en-US" sz="2600" kern="1200" dirty="0">
              <a:solidFill>
                <a:prstClr val="black"/>
              </a:solidFill>
              <a:latin typeface="Arial" pitchFamily="34" charset="0"/>
              <a:ea typeface="ＭＳ Ｐゴシック" pitchFamily="50" charset="-128"/>
            </a:endParaRPr>
          </a:p>
        </p:txBody>
      </p:sp>
      <p:sp>
        <p:nvSpPr>
          <p:cNvPr id="13324" name="Line 12"/>
          <p:cNvSpPr>
            <a:spLocks noChangeShapeType="1"/>
          </p:cNvSpPr>
          <p:nvPr/>
        </p:nvSpPr>
        <p:spPr bwMode="auto">
          <a:xfrm flipH="1" flipV="1">
            <a:off x="10189354" y="7642581"/>
            <a:ext cx="408657" cy="408657"/>
          </a:xfrm>
          <a:prstGeom prst="line">
            <a:avLst/>
          </a:prstGeom>
          <a:noFill/>
          <a:ln w="38100">
            <a:solidFill>
              <a:srgbClr val="E5FA1C"/>
            </a:solidFill>
            <a:round/>
            <a:headEnd/>
            <a:tailEnd type="triangle" w="med" len="med"/>
          </a:ln>
          <a:extLst>
            <a:ext uri="{909E8E84-426E-40DD-AFC4-6F175D3DCCD1}">
              <a14:hiddenFill xmlns:a14="http://schemas.microsoft.com/office/drawing/2010/main">
                <a:noFill/>
              </a14:hiddenFill>
            </a:ext>
          </a:extLst>
        </p:spPr>
        <p:txBody>
          <a:bodyPr lIns="130039" tIns="65020" rIns="130039" bIns="65020"/>
          <a:lstStyle/>
          <a:p>
            <a:pPr algn="l" defTabSz="1300393" rtl="0" fontAlgn="base">
              <a:spcBef>
                <a:spcPct val="0"/>
              </a:spcBef>
              <a:spcAft>
                <a:spcPct val="0"/>
              </a:spcAft>
              <a:defRPr/>
            </a:pPr>
            <a:endParaRPr kumimoji="1" lang="ja-JP" altLang="en-US" sz="2600" kern="1200" dirty="0">
              <a:solidFill>
                <a:prstClr val="black"/>
              </a:solidFill>
              <a:latin typeface="Arial" pitchFamily="34" charset="0"/>
              <a:ea typeface="ＭＳ Ｐゴシック" pitchFamily="50" charset="-128"/>
            </a:endParaRPr>
          </a:p>
        </p:txBody>
      </p:sp>
      <p:graphicFrame>
        <p:nvGraphicFramePr>
          <p:cNvPr id="13328" name="Object 16"/>
          <p:cNvGraphicFramePr>
            <a:graphicFrameLocks noChangeAspect="1"/>
          </p:cNvGraphicFramePr>
          <p:nvPr/>
        </p:nvGraphicFramePr>
        <p:xfrm>
          <a:off x="1930368" y="2157636"/>
          <a:ext cx="3759226" cy="7595964"/>
        </p:xfrm>
        <a:graphic>
          <a:graphicData uri="http://schemas.openxmlformats.org/presentationml/2006/ole">
            <mc:AlternateContent xmlns:mc="http://schemas.openxmlformats.org/markup-compatibility/2006">
              <mc:Choice xmlns:v="urn:schemas-microsoft-com:vml" Requires="v">
                <p:oleObj spid="_x0000_s292869" name="ビットマップ イメージ" r:id="rId9" imgW="2695951" imgH="5249008" progId="">
                  <p:embed/>
                </p:oleObj>
              </mc:Choice>
              <mc:Fallback>
                <p:oleObj name="ビットマップ イメージ" r:id="rId9" imgW="2695951" imgH="5249008" progId="">
                  <p:embed/>
                  <p:pic>
                    <p:nvPicPr>
                      <p:cNvPr id="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30368" y="2157636"/>
                        <a:ext cx="3759226" cy="75959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Line 5"/>
          <p:cNvSpPr>
            <a:spLocks noChangeShapeType="1"/>
          </p:cNvSpPr>
          <p:nvPr/>
        </p:nvSpPr>
        <p:spPr bwMode="auto">
          <a:xfrm>
            <a:off x="2427093" y="7306195"/>
            <a:ext cx="512515" cy="203200"/>
          </a:xfrm>
          <a:prstGeom prst="line">
            <a:avLst/>
          </a:prstGeom>
          <a:noFill/>
          <a:ln w="28575">
            <a:solidFill>
              <a:srgbClr val="1C1C1C"/>
            </a:solidFill>
            <a:round/>
            <a:headEnd/>
            <a:tailEnd type="triangle" w="med" len="med"/>
          </a:ln>
          <a:extLst>
            <a:ext uri="{909E8E84-426E-40DD-AFC4-6F175D3DCCD1}">
              <a14:hiddenFill xmlns:a14="http://schemas.microsoft.com/office/drawing/2010/main">
                <a:noFill/>
              </a14:hiddenFill>
            </a:ext>
          </a:extLst>
        </p:spPr>
        <p:txBody>
          <a:bodyPr lIns="130039" tIns="65020" rIns="130039" bIns="65020"/>
          <a:lstStyle/>
          <a:p>
            <a:pPr algn="l" defTabSz="1300393" rtl="0" fontAlgn="base">
              <a:spcBef>
                <a:spcPct val="0"/>
              </a:spcBef>
              <a:spcAft>
                <a:spcPct val="0"/>
              </a:spcAft>
              <a:defRPr/>
            </a:pPr>
            <a:endParaRPr kumimoji="1" lang="ja-JP" altLang="en-US" sz="2600" kern="1200" dirty="0">
              <a:solidFill>
                <a:prstClr val="black"/>
              </a:solidFill>
              <a:latin typeface="Arial" pitchFamily="34" charset="0"/>
              <a:ea typeface="ＭＳ Ｐゴシック" pitchFamily="50" charset="-128"/>
            </a:endParaRPr>
          </a:p>
        </p:txBody>
      </p:sp>
      <p:sp>
        <p:nvSpPr>
          <p:cNvPr id="15" name="Line 6"/>
          <p:cNvSpPr>
            <a:spLocks noChangeShapeType="1"/>
          </p:cNvSpPr>
          <p:nvPr/>
        </p:nvSpPr>
        <p:spPr bwMode="auto">
          <a:xfrm flipH="1">
            <a:off x="4165584" y="8331225"/>
            <a:ext cx="410916" cy="205458"/>
          </a:xfrm>
          <a:prstGeom prst="line">
            <a:avLst/>
          </a:prstGeom>
          <a:noFill/>
          <a:ln w="28575">
            <a:solidFill>
              <a:srgbClr val="1C1C1C"/>
            </a:solidFill>
            <a:round/>
            <a:headEnd/>
            <a:tailEnd type="triangle" w="med" len="med"/>
          </a:ln>
          <a:extLst>
            <a:ext uri="{909E8E84-426E-40DD-AFC4-6F175D3DCCD1}">
              <a14:hiddenFill xmlns:a14="http://schemas.microsoft.com/office/drawing/2010/main">
                <a:noFill/>
              </a14:hiddenFill>
            </a:ext>
          </a:extLst>
        </p:spPr>
        <p:txBody>
          <a:bodyPr lIns="130039" tIns="65020" rIns="130039" bIns="65020"/>
          <a:lstStyle/>
          <a:p>
            <a:pPr algn="l" defTabSz="1300393" rtl="0" fontAlgn="base">
              <a:spcBef>
                <a:spcPct val="0"/>
              </a:spcBef>
              <a:spcAft>
                <a:spcPct val="0"/>
              </a:spcAft>
              <a:defRPr/>
            </a:pPr>
            <a:endParaRPr kumimoji="1" lang="ja-JP" altLang="en-US" sz="2600" kern="1200" dirty="0">
              <a:solidFill>
                <a:prstClr val="black"/>
              </a:solidFill>
              <a:latin typeface="Arial" pitchFamily="34" charset="0"/>
              <a:ea typeface="ＭＳ Ｐゴシック" pitchFamily="50" charset="-128"/>
            </a:endParaRPr>
          </a:p>
        </p:txBody>
      </p:sp>
      <p:sp>
        <p:nvSpPr>
          <p:cNvPr id="16" name="テキスト ボックス 15"/>
          <p:cNvSpPr txBox="1"/>
          <p:nvPr/>
        </p:nvSpPr>
        <p:spPr>
          <a:xfrm>
            <a:off x="0" y="6705615"/>
            <a:ext cx="2336771" cy="839196"/>
          </a:xfrm>
          <a:prstGeom prst="rect">
            <a:avLst/>
          </a:prstGeom>
          <a:noFill/>
        </p:spPr>
        <p:txBody>
          <a:bodyPr wrap="square" lIns="130039" tIns="65020" rIns="130039" bIns="65020" rtlCol="0">
            <a:spAutoFit/>
          </a:bodyPr>
          <a:lstStyle/>
          <a:p>
            <a:pPr algn="r" defTabSz="1300393" rtl="0" fontAlgn="base">
              <a:spcBef>
                <a:spcPct val="0"/>
              </a:spcBef>
              <a:spcAft>
                <a:spcPct val="0"/>
              </a:spcAft>
              <a:defRPr/>
            </a:pPr>
            <a:r>
              <a:rPr kumimoji="1" lang="ja-JP" altLang="en-US" sz="2300" kern="1200" dirty="0">
                <a:solidFill>
                  <a:prstClr val="black"/>
                </a:solidFill>
                <a:latin typeface="Arial" pitchFamily="34" charset="0"/>
                <a:ea typeface="ＭＳ Ｐゴシック" pitchFamily="50" charset="-128"/>
              </a:rPr>
              <a:t>偶然発見された</a:t>
            </a:r>
            <a:endParaRPr kumimoji="1" lang="en-US" altLang="ja-JP" sz="2300" kern="1200" dirty="0">
              <a:solidFill>
                <a:prstClr val="black"/>
              </a:solidFill>
              <a:latin typeface="Arial" pitchFamily="34" charset="0"/>
              <a:ea typeface="ＭＳ Ｐゴシック" pitchFamily="50" charset="-128"/>
            </a:endParaRPr>
          </a:p>
          <a:p>
            <a:pPr algn="r" defTabSz="1300393" rtl="0" fontAlgn="base">
              <a:spcBef>
                <a:spcPct val="0"/>
              </a:spcBef>
              <a:spcAft>
                <a:spcPct val="0"/>
              </a:spcAft>
              <a:defRPr/>
            </a:pPr>
            <a:r>
              <a:rPr kumimoji="1" lang="ja-JP" altLang="en-US" sz="2300" kern="1200" dirty="0">
                <a:solidFill>
                  <a:prstClr val="black"/>
                </a:solidFill>
                <a:latin typeface="Arial" pitchFamily="34" charset="0"/>
                <a:ea typeface="ＭＳ Ｐゴシック" pitchFamily="50" charset="-128"/>
              </a:rPr>
              <a:t>大腸がん</a:t>
            </a:r>
          </a:p>
        </p:txBody>
      </p:sp>
      <p:sp>
        <p:nvSpPr>
          <p:cNvPr id="17" name="テキスト ボックス 16"/>
          <p:cNvSpPr txBox="1"/>
          <p:nvPr/>
        </p:nvSpPr>
        <p:spPr>
          <a:xfrm>
            <a:off x="4470386" y="7924821"/>
            <a:ext cx="1727212" cy="481499"/>
          </a:xfrm>
          <a:prstGeom prst="rect">
            <a:avLst/>
          </a:prstGeom>
          <a:noFill/>
        </p:spPr>
        <p:txBody>
          <a:bodyPr wrap="square" lIns="130039" tIns="65020" rIns="130039" bIns="65020" rtlCol="0">
            <a:spAutoFit/>
          </a:bodyPr>
          <a:lstStyle/>
          <a:p>
            <a:pPr algn="r" defTabSz="1300393" rtl="0" fontAlgn="base">
              <a:spcBef>
                <a:spcPct val="0"/>
              </a:spcBef>
              <a:spcAft>
                <a:spcPct val="0"/>
              </a:spcAft>
              <a:defRPr/>
            </a:pPr>
            <a:r>
              <a:rPr kumimoji="1" lang="ja-JP" altLang="en-US" sz="2300" kern="1200" dirty="0">
                <a:solidFill>
                  <a:prstClr val="black"/>
                </a:solidFill>
                <a:latin typeface="Arial" pitchFamily="34" charset="0"/>
                <a:ea typeface="ＭＳ Ｐゴシック" pitchFamily="50" charset="-128"/>
              </a:rPr>
              <a:t>子宮体がん</a:t>
            </a:r>
          </a:p>
        </p:txBody>
      </p:sp>
    </p:spTree>
    <p:custDataLst>
      <p:tags r:id="rId2"/>
    </p:custDataLst>
    <p:extLst>
      <p:ext uri="{BB962C8B-B14F-4D97-AF65-F5344CB8AC3E}">
        <p14:creationId xmlns:p14="http://schemas.microsoft.com/office/powerpoint/2010/main" val="1232919852"/>
      </p:ext>
    </p:extLst>
  </p:cSld>
  <p:clrMapOvr>
    <a:masterClrMapping/>
  </p:clrMapOvr>
  <p:transition advTm="1393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grpId="1" nodeType="clickEffect">
                                  <p:stCondLst>
                                    <p:cond delay="0"/>
                                  </p:stCondLst>
                                  <p:childTnLst>
                                    <p:animEffect transition="out" filter="box(in)">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heckerboard(across)">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5"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50240" y="390596"/>
            <a:ext cx="11704320" cy="1311451"/>
          </a:xfrm>
        </p:spPr>
        <p:txBody>
          <a:bodyPr/>
          <a:lstStyle/>
          <a:p>
            <a:r>
              <a:rPr kumimoji="1" lang="ja-JP" altLang="en-US" b="1" dirty="0">
                <a:solidFill>
                  <a:srgbClr val="18579B"/>
                </a:solidFill>
              </a:rPr>
              <a:t>前立腺がん</a:t>
            </a:r>
          </a:p>
        </p:txBody>
      </p:sp>
      <p:pic>
        <p:nvPicPr>
          <p:cNvPr id="5" name="コンテンツ プレースホルダー 4"/>
          <p:cNvPicPr>
            <a:picLocks noGrp="1" noChangeAspect="1"/>
          </p:cNvPicPr>
          <p:nvPr>
            <p:ph idx="1"/>
          </p:nvPr>
        </p:nvPicPr>
        <p:blipFill rotWithShape="1">
          <a:blip r:embed="rId4"/>
          <a:srcRect l="56675" t="24036" r="20625" b="11820"/>
          <a:stretch/>
        </p:blipFill>
        <p:spPr>
          <a:xfrm>
            <a:off x="460129" y="1497225"/>
            <a:ext cx="12186954" cy="7813449"/>
          </a:xfrm>
          <a:prstGeom prst="rect">
            <a:avLst/>
          </a:prstGeom>
        </p:spPr>
      </p:pic>
      <p:sp>
        <p:nvSpPr>
          <p:cNvPr id="4" name="スライド番号プレースホルダー 3"/>
          <p:cNvSpPr>
            <a:spLocks noGrp="1"/>
          </p:cNvSpPr>
          <p:nvPr>
            <p:ph type="sldNum" sz="quarter" idx="12"/>
          </p:nvPr>
        </p:nvSpPr>
        <p:spPr/>
        <p:txBody>
          <a:bodyPr/>
          <a:lstStyle/>
          <a:p>
            <a:pPr>
              <a:defRPr/>
            </a:pPr>
            <a:fld id="{853982EF-C2C1-4EE6-9368-E61A68687344}" type="slidenum">
              <a:rPr lang="ja-JP" altLang="en-US" smtClean="0"/>
              <a:pPr>
                <a:defRPr/>
              </a:pPr>
              <a:t>35</a:t>
            </a:fld>
            <a:endParaRPr lang="en-US" altLang="ja-JP"/>
          </a:p>
        </p:txBody>
      </p:sp>
      <p:sp>
        <p:nvSpPr>
          <p:cNvPr id="6" name="円/楕円 3"/>
          <p:cNvSpPr/>
          <p:nvPr/>
        </p:nvSpPr>
        <p:spPr>
          <a:xfrm>
            <a:off x="4966231" y="3135806"/>
            <a:ext cx="1536171" cy="655457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30046" tIns="65023" rIns="130046" bIns="65023" rtlCol="0" anchor="ctr"/>
          <a:lstStyle/>
          <a:p>
            <a:pPr algn="ctr"/>
            <a:endParaRPr lang="ja-JP" altLang="en-US"/>
          </a:p>
        </p:txBody>
      </p:sp>
      <p:sp>
        <p:nvSpPr>
          <p:cNvPr id="7" name="タイトル 2"/>
          <p:cNvSpPr txBox="1">
            <a:spLocks/>
          </p:cNvSpPr>
          <p:nvPr/>
        </p:nvSpPr>
        <p:spPr>
          <a:xfrm>
            <a:off x="2201122" y="1394813"/>
            <a:ext cx="13006245" cy="1625600"/>
          </a:xfrm>
          <a:prstGeom prst="rect">
            <a:avLst/>
          </a:prstGeom>
        </p:spPr>
        <p:txBody>
          <a:bodyPr vert="horz" wrap="square" lIns="130046" tIns="65023" rIns="130046" bIns="65023"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ja-JP" altLang="en-US" sz="4000" dirty="0"/>
              <a:t>各種がんの罹患数と死亡数</a:t>
            </a:r>
          </a:p>
        </p:txBody>
      </p:sp>
      <p:cxnSp>
        <p:nvCxnSpPr>
          <p:cNvPr id="8" name="直線コネクタ 7"/>
          <p:cNvCxnSpPr/>
          <p:nvPr/>
        </p:nvCxnSpPr>
        <p:spPr>
          <a:xfrm>
            <a:off x="8038571" y="2623750"/>
            <a:ext cx="1843405"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10189210" y="2623750"/>
            <a:ext cx="1843405"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タイトル 2"/>
          <p:cNvSpPr txBox="1">
            <a:spLocks/>
          </p:cNvSpPr>
          <p:nvPr/>
        </p:nvSpPr>
        <p:spPr>
          <a:xfrm>
            <a:off x="4658995" y="2316516"/>
            <a:ext cx="10753195" cy="1625600"/>
          </a:xfrm>
          <a:prstGeom prst="rect">
            <a:avLst/>
          </a:prstGeom>
        </p:spPr>
        <p:txBody>
          <a:bodyPr vert="horz" wrap="square" lIns="130046" tIns="65023" rIns="130046" bIns="65023"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en-US" altLang="ja-JP" sz="4000" dirty="0"/>
              <a:t>4</a:t>
            </a:r>
            <a:r>
              <a:rPr lang="ja-JP" altLang="en-US" sz="4000" dirty="0"/>
              <a:t>位   　　</a:t>
            </a:r>
            <a:r>
              <a:rPr lang="en-US" altLang="ja-JP" sz="4000" dirty="0"/>
              <a:t>8</a:t>
            </a:r>
            <a:r>
              <a:rPr lang="ja-JP" altLang="en-US" sz="4000" dirty="0"/>
              <a:t>位</a:t>
            </a:r>
          </a:p>
        </p:txBody>
      </p:sp>
      <p:sp>
        <p:nvSpPr>
          <p:cNvPr id="11" name="タイトル 2"/>
          <p:cNvSpPr txBox="1">
            <a:spLocks/>
          </p:cNvSpPr>
          <p:nvPr/>
        </p:nvSpPr>
        <p:spPr>
          <a:xfrm>
            <a:off x="4556584" y="2930984"/>
            <a:ext cx="9831492" cy="1625600"/>
          </a:xfrm>
          <a:prstGeom prst="rect">
            <a:avLst/>
          </a:prstGeom>
        </p:spPr>
        <p:txBody>
          <a:bodyPr vert="horz" wrap="square" lIns="130046" tIns="65023" rIns="130046" bIns="65023"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ja-JP" altLang="en-US" sz="4000" dirty="0"/>
              <a:t>男性の</a:t>
            </a:r>
            <a:r>
              <a:rPr lang="en-US" altLang="ja-JP" sz="4000" dirty="0"/>
              <a:t>1</a:t>
            </a:r>
            <a:r>
              <a:rPr lang="ja-JP" altLang="en-US" sz="4000" dirty="0"/>
              <a:t>位   　　</a:t>
            </a:r>
            <a:r>
              <a:rPr lang="en-US" altLang="ja-JP" sz="4000" dirty="0"/>
              <a:t>6</a:t>
            </a:r>
            <a:r>
              <a:rPr lang="ja-JP" altLang="en-US" sz="4000" dirty="0"/>
              <a:t>位</a:t>
            </a:r>
          </a:p>
        </p:txBody>
      </p:sp>
    </p:spTree>
    <p:custDataLst>
      <p:tags r:id="rId1"/>
    </p:custDataLst>
    <p:extLst>
      <p:ext uri="{BB962C8B-B14F-4D97-AF65-F5344CB8AC3E}">
        <p14:creationId xmlns:p14="http://schemas.microsoft.com/office/powerpoint/2010/main" val="4005722046"/>
      </p:ext>
    </p:extLst>
  </p:cSld>
  <p:clrMapOvr>
    <a:masterClrMapping/>
  </p:clrMapOvr>
  <p:transition advTm="5999">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31" name="Rectangle 19"/>
          <p:cNvSpPr>
            <a:spLocks noChangeArrowheads="1"/>
          </p:cNvSpPr>
          <p:nvPr/>
        </p:nvSpPr>
        <p:spPr bwMode="auto">
          <a:xfrm>
            <a:off x="1192107" y="2492587"/>
            <a:ext cx="9753600" cy="3684693"/>
          </a:xfrm>
          <a:prstGeom prst="rect">
            <a:avLst/>
          </a:prstGeom>
          <a:solidFill>
            <a:srgbClr val="FFFFCC"/>
          </a:solidFill>
          <a:ln w="19050">
            <a:solidFill>
              <a:schemeClr val="accent2"/>
            </a:solidFill>
            <a:miter lim="800000"/>
            <a:headEnd/>
            <a:tailEnd/>
          </a:ln>
          <a:effectLst/>
        </p:spPr>
        <p:txBody>
          <a:bodyPr wrap="none" lIns="130039" tIns="65020" rIns="130039" bIns="65020" anchor="ctr"/>
          <a:lstStyle/>
          <a:p>
            <a:pPr defTabSz="1300393" rtl="0">
              <a:defRPr/>
            </a:pPr>
            <a:endParaRPr lang="ja-JP" altLang="ja-JP" sz="3400" dirty="0">
              <a:solidFill>
                <a:srgbClr val="000000"/>
              </a:solidFill>
              <a:latin typeface="Times" charset="0"/>
              <a:ea typeface="ＭＳ Ｐゴシック"/>
            </a:endParaRPr>
          </a:p>
        </p:txBody>
      </p:sp>
      <p:sp>
        <p:nvSpPr>
          <p:cNvPr id="602133" name="Rectangle 21"/>
          <p:cNvSpPr>
            <a:spLocks noChangeArrowheads="1"/>
          </p:cNvSpPr>
          <p:nvPr/>
        </p:nvSpPr>
        <p:spPr bwMode="auto">
          <a:xfrm>
            <a:off x="2152437" y="2699599"/>
            <a:ext cx="4558064" cy="654530"/>
          </a:xfrm>
          <a:prstGeom prst="rect">
            <a:avLst/>
          </a:prstGeom>
          <a:noFill/>
          <a:ln w="9525">
            <a:noFill/>
            <a:miter lim="800000"/>
            <a:headEnd/>
            <a:tailEnd/>
          </a:ln>
          <a:effectLst/>
        </p:spPr>
        <p:txBody>
          <a:bodyPr wrap="none" lIns="130039" tIns="65020" rIns="130039" bIns="65020">
            <a:spAutoFit/>
          </a:bodyPr>
          <a:lstStyle/>
          <a:p>
            <a:pPr defTabSz="1300393" rtl="0">
              <a:defRPr/>
            </a:pPr>
            <a:r>
              <a:rPr lang="ja-JP" altLang="ja-JP" sz="3400" b="1" dirty="0">
                <a:solidFill>
                  <a:srgbClr val="18579B"/>
                </a:solidFill>
                <a:latin typeface="ＭＳ Ｐゴシック" charset="-128"/>
                <a:ea typeface="ＭＳ Ｐゴシック"/>
              </a:rPr>
              <a:t>PSA＝</a:t>
            </a:r>
            <a:r>
              <a:rPr lang="ja-JP" altLang="en-US" sz="3400" b="1" dirty="0">
                <a:solidFill>
                  <a:srgbClr val="18579B"/>
                </a:solidFill>
                <a:latin typeface="ＭＳ Ｐゴシック" charset="-128"/>
                <a:ea typeface="ＭＳ Ｐゴシック"/>
              </a:rPr>
              <a:t>前立腺特異抗原</a:t>
            </a:r>
          </a:p>
        </p:txBody>
      </p:sp>
      <p:sp>
        <p:nvSpPr>
          <p:cNvPr id="602135" name="Rectangle 23"/>
          <p:cNvSpPr>
            <a:spLocks noChangeArrowheads="1"/>
          </p:cNvSpPr>
          <p:nvPr/>
        </p:nvSpPr>
        <p:spPr bwMode="auto">
          <a:xfrm>
            <a:off x="1440599" y="1626906"/>
            <a:ext cx="9141742" cy="650240"/>
          </a:xfrm>
          <a:prstGeom prst="rect">
            <a:avLst/>
          </a:prstGeom>
          <a:noFill/>
          <a:ln w="9525">
            <a:noFill/>
            <a:miter lim="800000"/>
            <a:headEnd/>
            <a:tailEnd/>
          </a:ln>
          <a:effectLst/>
        </p:spPr>
        <p:txBody>
          <a:bodyPr wrap="none" lIns="130039" tIns="65020" rIns="130039" bIns="65020">
            <a:spAutoFit/>
          </a:bodyPr>
          <a:lstStyle/>
          <a:p>
            <a:pPr algn="l" defTabSz="1300393" rtl="0">
              <a:defRPr/>
            </a:pPr>
            <a:r>
              <a:rPr lang="ja-JP" altLang="en-US" sz="3400" b="1" dirty="0">
                <a:solidFill>
                  <a:srgbClr val="000000"/>
                </a:solidFill>
                <a:latin typeface="ＭＳ Ｐゴシック" charset="-128"/>
                <a:ea typeface="ＭＳ Ｐゴシック"/>
              </a:rPr>
              <a:t>血液検査で前立腺がんを見つける簡便な検査法</a:t>
            </a:r>
          </a:p>
        </p:txBody>
      </p:sp>
      <p:grpSp>
        <p:nvGrpSpPr>
          <p:cNvPr id="2" name="Group 53"/>
          <p:cNvGrpSpPr>
            <a:grpSpLocks/>
          </p:cNvGrpSpPr>
          <p:nvPr/>
        </p:nvGrpSpPr>
        <p:grpSpPr bwMode="auto">
          <a:xfrm>
            <a:off x="2384213" y="5093545"/>
            <a:ext cx="6719147" cy="740551"/>
            <a:chOff x="1056" y="2256"/>
            <a:chExt cx="2976" cy="328"/>
          </a:xfrm>
        </p:grpSpPr>
        <p:sp>
          <p:nvSpPr>
            <p:cNvPr id="602136" name="Rectangle 24"/>
            <p:cNvSpPr>
              <a:spLocks noChangeArrowheads="1"/>
            </p:cNvSpPr>
            <p:nvPr/>
          </p:nvSpPr>
          <p:spPr bwMode="auto">
            <a:xfrm>
              <a:off x="1310" y="2352"/>
              <a:ext cx="2468" cy="232"/>
            </a:xfrm>
            <a:prstGeom prst="rect">
              <a:avLst/>
            </a:prstGeom>
            <a:noFill/>
            <a:ln w="9525">
              <a:noFill/>
              <a:miter lim="800000"/>
              <a:headEnd/>
              <a:tailEnd/>
            </a:ln>
            <a:effectLst/>
          </p:spPr>
          <p:txBody>
            <a:bodyPr wrap="none">
              <a:spAutoFit/>
            </a:bodyPr>
            <a:lstStyle/>
            <a:p>
              <a:pPr defTabSz="1300393" rtl="0">
                <a:defRPr/>
              </a:pPr>
              <a:r>
                <a:rPr lang="ja-JP" altLang="en-US" sz="2800" dirty="0">
                  <a:solidFill>
                    <a:srgbClr val="000000"/>
                  </a:solidFill>
                  <a:latin typeface="ＭＳ Ｐゴシック" charset="-128"/>
                  <a:ea typeface="ＭＳ Ｐゴシック"/>
                </a:rPr>
                <a:t>前立腺で作られるタンパク質の一種</a:t>
              </a:r>
            </a:p>
          </p:txBody>
        </p:sp>
        <p:sp>
          <p:nvSpPr>
            <p:cNvPr id="602139" name="Line 27"/>
            <p:cNvSpPr>
              <a:spLocks noChangeShapeType="1"/>
            </p:cNvSpPr>
            <p:nvPr/>
          </p:nvSpPr>
          <p:spPr bwMode="auto">
            <a:xfrm>
              <a:off x="1056" y="2256"/>
              <a:ext cx="2976" cy="0"/>
            </a:xfrm>
            <a:prstGeom prst="line">
              <a:avLst/>
            </a:prstGeom>
            <a:noFill/>
            <a:ln w="19050">
              <a:solidFill>
                <a:schemeClr val="tx1"/>
              </a:solidFill>
              <a:round/>
              <a:headEnd/>
              <a:tailEnd/>
            </a:ln>
            <a:effectLst/>
          </p:spPr>
          <p:txBody>
            <a:bodyPr wrap="none" anchor="ctr"/>
            <a:lstStyle/>
            <a:p>
              <a:pPr algn="l" defTabSz="1300393" rtl="0">
                <a:defRPr/>
              </a:pPr>
              <a:endParaRPr lang="ja-JP" altLang="en-US" sz="3400" dirty="0">
                <a:solidFill>
                  <a:srgbClr val="000000"/>
                </a:solidFill>
                <a:latin typeface="Lucida Grande"/>
                <a:ea typeface="ＭＳ Ｐゴシック"/>
              </a:endParaRPr>
            </a:p>
          </p:txBody>
        </p:sp>
      </p:grpSp>
      <p:grpSp>
        <p:nvGrpSpPr>
          <p:cNvPr id="3" name="Group 49"/>
          <p:cNvGrpSpPr>
            <a:grpSpLocks/>
          </p:cNvGrpSpPr>
          <p:nvPr/>
        </p:nvGrpSpPr>
        <p:grpSpPr bwMode="auto">
          <a:xfrm>
            <a:off x="9970347" y="2059095"/>
            <a:ext cx="2059093" cy="2059093"/>
            <a:chOff x="4416" y="912"/>
            <a:chExt cx="912" cy="912"/>
          </a:xfrm>
        </p:grpSpPr>
        <p:sp>
          <p:nvSpPr>
            <p:cNvPr id="602140" name="Oval 28"/>
            <p:cNvSpPr>
              <a:spLocks noChangeArrowheads="1"/>
            </p:cNvSpPr>
            <p:nvPr/>
          </p:nvSpPr>
          <p:spPr bwMode="auto">
            <a:xfrm>
              <a:off x="4416" y="912"/>
              <a:ext cx="912" cy="912"/>
            </a:xfrm>
            <a:prstGeom prst="ellipse">
              <a:avLst/>
            </a:prstGeom>
            <a:solidFill>
              <a:srgbClr val="CCECFF"/>
            </a:solidFill>
            <a:ln w="9525">
              <a:noFill/>
              <a:round/>
              <a:headEnd/>
              <a:tailEnd/>
            </a:ln>
            <a:effectLst>
              <a:outerShdw dist="35921" dir="2700000" algn="ctr" rotWithShape="0">
                <a:schemeClr val="bg2"/>
              </a:outerShdw>
            </a:effectLst>
          </p:spPr>
          <p:txBody>
            <a:bodyPr wrap="none" anchor="ctr"/>
            <a:lstStyle/>
            <a:p>
              <a:pPr defTabSz="1300393" rtl="0">
                <a:defRPr/>
              </a:pPr>
              <a:endParaRPr lang="ja-JP" altLang="ja-JP" sz="3400" dirty="0">
                <a:solidFill>
                  <a:srgbClr val="000000"/>
                </a:solidFill>
                <a:latin typeface="Times" charset="0"/>
                <a:ea typeface="ＭＳ Ｐゴシック"/>
              </a:endParaRPr>
            </a:p>
          </p:txBody>
        </p:sp>
        <p:pic>
          <p:nvPicPr>
            <p:cNvPr id="602141" name="Picture 29" descr="LaCie Disk:前立腺がんの診断と治療:PCIC_CD:P24Fig01.png"/>
            <p:cNvPicPr>
              <a:picLocks noChangeAspect="1" noChangeArrowheads="1"/>
            </p:cNvPicPr>
            <p:nvPr/>
          </p:nvPicPr>
          <p:blipFill>
            <a:blip r:embed="rId3" r:link="rId4" cstate="print"/>
            <a:srcRect/>
            <a:stretch>
              <a:fillRect/>
            </a:stretch>
          </p:blipFill>
          <p:spPr bwMode="auto">
            <a:xfrm>
              <a:off x="4416" y="1008"/>
              <a:ext cx="912" cy="671"/>
            </a:xfrm>
            <a:prstGeom prst="rect">
              <a:avLst/>
            </a:prstGeom>
            <a:noFill/>
          </p:spPr>
        </p:pic>
      </p:grpSp>
      <p:sp>
        <p:nvSpPr>
          <p:cNvPr id="602144" name="Rectangle 32"/>
          <p:cNvSpPr>
            <a:spLocks noChangeArrowheads="1"/>
          </p:cNvSpPr>
          <p:nvPr/>
        </p:nvSpPr>
        <p:spPr bwMode="auto">
          <a:xfrm>
            <a:off x="5384801" y="6565901"/>
            <a:ext cx="6377072" cy="2747411"/>
          </a:xfrm>
          <a:prstGeom prst="rect">
            <a:avLst/>
          </a:prstGeom>
          <a:noFill/>
          <a:ln w="9525">
            <a:noFill/>
            <a:miter lim="800000"/>
            <a:headEnd/>
            <a:tailEnd/>
          </a:ln>
          <a:effectLst/>
        </p:spPr>
        <p:txBody>
          <a:bodyPr wrap="square" lIns="130039" tIns="65020" rIns="130039" bIns="65020">
            <a:spAutoFit/>
          </a:bodyPr>
          <a:lstStyle/>
          <a:p>
            <a:pPr algn="l" defTabSz="1300393" rtl="0">
              <a:defRPr/>
            </a:pPr>
            <a:r>
              <a:rPr lang="ja-JP" altLang="en-US" sz="3400" b="1" dirty="0">
                <a:solidFill>
                  <a:schemeClr val="tx2">
                    <a:lumMod val="75000"/>
                    <a:lumOff val="25000"/>
                  </a:schemeClr>
                </a:solidFill>
                <a:latin typeface="ＭＳ Ｐゴシック" charset="-128"/>
                <a:ea typeface="ＭＳ Ｐゴシック"/>
              </a:rPr>
              <a:t>他のがんの腫瘍マーカーと異なり</a:t>
            </a:r>
            <a:endParaRPr lang="en-US" altLang="ja-JP" sz="3400" b="1" dirty="0">
              <a:solidFill>
                <a:schemeClr val="tx2">
                  <a:lumMod val="75000"/>
                  <a:lumOff val="25000"/>
                </a:schemeClr>
              </a:solidFill>
              <a:latin typeface="ＭＳ Ｐゴシック" charset="-128"/>
              <a:ea typeface="ＭＳ Ｐゴシック"/>
            </a:endParaRPr>
          </a:p>
          <a:p>
            <a:pPr algn="l" defTabSz="1300393" rtl="0">
              <a:defRPr/>
            </a:pPr>
            <a:r>
              <a:rPr lang="ja-JP" altLang="en-US" sz="3400" b="1" dirty="0">
                <a:solidFill>
                  <a:schemeClr val="tx2">
                    <a:lumMod val="75000"/>
                    <a:lumOff val="25000"/>
                  </a:schemeClr>
                </a:solidFill>
                <a:latin typeface="ＭＳ Ｐゴシック" charset="-128"/>
                <a:ea typeface="ＭＳ Ｐゴシック"/>
              </a:rPr>
              <a:t>感度・特異度が高い</a:t>
            </a:r>
            <a:endParaRPr lang="en-US" altLang="ja-JP" sz="3400" b="1" dirty="0">
              <a:solidFill>
                <a:schemeClr val="tx2">
                  <a:lumMod val="75000"/>
                  <a:lumOff val="25000"/>
                </a:schemeClr>
              </a:solidFill>
              <a:latin typeface="ＭＳ Ｐゴシック" charset="-128"/>
              <a:ea typeface="ＭＳ Ｐゴシック"/>
            </a:endParaRPr>
          </a:p>
          <a:p>
            <a:pPr algn="l" defTabSz="1300393" rtl="0">
              <a:defRPr/>
            </a:pPr>
            <a:endParaRPr lang="en-US" altLang="ja-JP" sz="3400" b="1" dirty="0">
              <a:solidFill>
                <a:schemeClr val="tx2">
                  <a:lumMod val="75000"/>
                  <a:lumOff val="25000"/>
                </a:schemeClr>
              </a:solidFill>
              <a:latin typeface="ＭＳ Ｐゴシック" charset="-128"/>
              <a:ea typeface="ＭＳ Ｐゴシック"/>
            </a:endParaRPr>
          </a:p>
          <a:p>
            <a:pPr algn="l" defTabSz="1300393" rtl="0">
              <a:defRPr/>
            </a:pPr>
            <a:r>
              <a:rPr lang="ja-JP" altLang="en-US" sz="3400" b="1" dirty="0">
                <a:solidFill>
                  <a:schemeClr val="tx2">
                    <a:lumMod val="75000"/>
                    <a:lumOff val="25000"/>
                  </a:schemeClr>
                </a:solidFill>
                <a:latin typeface="ＭＳ Ｐゴシック" charset="-128"/>
                <a:ea typeface="ＭＳ Ｐゴシック"/>
              </a:rPr>
              <a:t>　→　簡便で正確ながん</a:t>
            </a:r>
            <a:r>
              <a:rPr lang="ja-JP" altLang="en-US" sz="3400" b="1" dirty="0" smtClean="0">
                <a:solidFill>
                  <a:schemeClr val="tx2">
                    <a:lumMod val="75000"/>
                    <a:lumOff val="25000"/>
                  </a:schemeClr>
                </a:solidFill>
                <a:latin typeface="ＭＳ Ｐゴシック" charset="-128"/>
                <a:ea typeface="ＭＳ Ｐゴシック"/>
              </a:rPr>
              <a:t>検診</a:t>
            </a:r>
            <a:endParaRPr lang="en-US" altLang="ja-JP" sz="3400" b="1" dirty="0" smtClean="0">
              <a:solidFill>
                <a:schemeClr val="tx2">
                  <a:lumMod val="75000"/>
                  <a:lumOff val="25000"/>
                </a:schemeClr>
              </a:solidFill>
              <a:latin typeface="ＭＳ Ｐゴシック" charset="-128"/>
              <a:ea typeface="ＭＳ Ｐゴシック"/>
            </a:endParaRPr>
          </a:p>
          <a:p>
            <a:pPr algn="l" defTabSz="1300393" rtl="0">
              <a:defRPr/>
            </a:pPr>
            <a:r>
              <a:rPr lang="ja-JP" altLang="ja-JP" sz="3400" b="1" dirty="0" smtClean="0">
                <a:solidFill>
                  <a:schemeClr val="tx2">
                    <a:lumMod val="75000"/>
                    <a:lumOff val="25000"/>
                  </a:schemeClr>
                </a:solidFill>
                <a:latin typeface="ＭＳ Ｐゴシック" charset="-128"/>
                <a:ea typeface="ＭＳ Ｐゴシック"/>
              </a:rPr>
              <a:t>　</a:t>
            </a:r>
            <a:r>
              <a:rPr lang="ja-JP" altLang="en-US" sz="3400" b="1" dirty="0" smtClean="0">
                <a:solidFill>
                  <a:schemeClr val="tx2">
                    <a:lumMod val="75000"/>
                    <a:lumOff val="25000"/>
                  </a:schemeClr>
                </a:solidFill>
                <a:latin typeface="ＭＳ Ｐゴシック" charset="-128"/>
                <a:ea typeface="ＭＳ Ｐゴシック"/>
              </a:rPr>
              <a:t>　　しかし、「疑陽性」が多い</a:t>
            </a:r>
            <a:endParaRPr lang="ja-JP" altLang="en-US" sz="3400" b="1" dirty="0">
              <a:solidFill>
                <a:schemeClr val="tx2">
                  <a:lumMod val="75000"/>
                  <a:lumOff val="25000"/>
                </a:schemeClr>
              </a:solidFill>
              <a:latin typeface="ＭＳ Ｐゴシック" charset="-128"/>
              <a:ea typeface="ＭＳ Ｐゴシック"/>
            </a:endParaRPr>
          </a:p>
        </p:txBody>
      </p:sp>
      <p:sp>
        <p:nvSpPr>
          <p:cNvPr id="602145" name="Rectangle 33"/>
          <p:cNvSpPr>
            <a:spLocks noChangeArrowheads="1"/>
          </p:cNvSpPr>
          <p:nvPr/>
        </p:nvSpPr>
        <p:spPr bwMode="auto">
          <a:xfrm>
            <a:off x="2806985" y="4226562"/>
            <a:ext cx="1750906" cy="525272"/>
          </a:xfrm>
          <a:prstGeom prst="rect">
            <a:avLst/>
          </a:prstGeom>
          <a:noFill/>
          <a:ln w="9525">
            <a:noFill/>
            <a:miter lim="800000"/>
            <a:headEnd/>
            <a:tailEnd/>
          </a:ln>
          <a:effectLst/>
        </p:spPr>
        <p:txBody>
          <a:bodyPr wrap="none" lIns="0" tIns="0" rIns="0" bIns="0">
            <a:spAutoFit/>
          </a:bodyPr>
          <a:lstStyle/>
          <a:p>
            <a:pPr defTabSz="1300393" rtl="0">
              <a:defRPr/>
            </a:pPr>
            <a:r>
              <a:rPr lang="ja-JP" altLang="en-US" sz="3400" dirty="0">
                <a:solidFill>
                  <a:srgbClr val="000000"/>
                </a:solidFill>
                <a:latin typeface="ＭＳ Ｐゴシック" charset="-128"/>
                <a:ea typeface="ＭＳ Ｐゴシック"/>
              </a:rPr>
              <a:t>（前立腺）</a:t>
            </a:r>
          </a:p>
        </p:txBody>
      </p:sp>
      <p:sp>
        <p:nvSpPr>
          <p:cNvPr id="602146" name="Rectangle 34"/>
          <p:cNvSpPr>
            <a:spLocks noChangeArrowheads="1"/>
          </p:cNvSpPr>
          <p:nvPr/>
        </p:nvSpPr>
        <p:spPr bwMode="auto">
          <a:xfrm>
            <a:off x="7232086" y="4226562"/>
            <a:ext cx="1313180" cy="525272"/>
          </a:xfrm>
          <a:prstGeom prst="rect">
            <a:avLst/>
          </a:prstGeom>
          <a:noFill/>
          <a:ln w="9525">
            <a:noFill/>
            <a:miter lim="800000"/>
            <a:headEnd/>
            <a:tailEnd/>
          </a:ln>
          <a:effectLst/>
        </p:spPr>
        <p:txBody>
          <a:bodyPr wrap="none" lIns="0" tIns="0" rIns="0" bIns="0">
            <a:spAutoFit/>
          </a:bodyPr>
          <a:lstStyle/>
          <a:p>
            <a:pPr defTabSz="1300393" rtl="0">
              <a:defRPr/>
            </a:pPr>
            <a:r>
              <a:rPr lang="ja-JP" altLang="en-US" sz="3400" dirty="0">
                <a:solidFill>
                  <a:srgbClr val="000000"/>
                </a:solidFill>
                <a:latin typeface="ＭＳ Ｐゴシック" charset="-128"/>
                <a:ea typeface="ＭＳ Ｐゴシック"/>
              </a:rPr>
              <a:t>（抗原）</a:t>
            </a:r>
          </a:p>
        </p:txBody>
      </p:sp>
      <p:sp>
        <p:nvSpPr>
          <p:cNvPr id="602147" name="Rectangle 35"/>
          <p:cNvSpPr>
            <a:spLocks noChangeArrowheads="1"/>
          </p:cNvSpPr>
          <p:nvPr/>
        </p:nvSpPr>
        <p:spPr bwMode="auto">
          <a:xfrm>
            <a:off x="5213632" y="4226562"/>
            <a:ext cx="1313180" cy="525272"/>
          </a:xfrm>
          <a:prstGeom prst="rect">
            <a:avLst/>
          </a:prstGeom>
          <a:noFill/>
          <a:ln w="9525">
            <a:noFill/>
            <a:miter lim="800000"/>
            <a:headEnd/>
            <a:tailEnd/>
          </a:ln>
          <a:effectLst/>
        </p:spPr>
        <p:txBody>
          <a:bodyPr wrap="none" lIns="0" tIns="0" rIns="0" bIns="0">
            <a:spAutoFit/>
          </a:bodyPr>
          <a:lstStyle/>
          <a:p>
            <a:pPr defTabSz="1300393" rtl="0">
              <a:defRPr/>
            </a:pPr>
            <a:r>
              <a:rPr lang="ja-JP" altLang="en-US" sz="3400" dirty="0">
                <a:solidFill>
                  <a:srgbClr val="000000"/>
                </a:solidFill>
                <a:latin typeface="ＭＳ Ｐゴシック" charset="-128"/>
                <a:ea typeface="ＭＳ Ｐゴシック"/>
              </a:rPr>
              <a:t>（特異）</a:t>
            </a:r>
          </a:p>
        </p:txBody>
      </p:sp>
      <p:sp>
        <p:nvSpPr>
          <p:cNvPr id="602132" name="Rectangle 20"/>
          <p:cNvSpPr>
            <a:spLocks noChangeArrowheads="1"/>
          </p:cNvSpPr>
          <p:nvPr/>
        </p:nvSpPr>
        <p:spPr bwMode="auto">
          <a:xfrm>
            <a:off x="2555877" y="3359573"/>
            <a:ext cx="2253121" cy="850233"/>
          </a:xfrm>
          <a:prstGeom prst="rect">
            <a:avLst/>
          </a:prstGeom>
          <a:noFill/>
          <a:ln w="9525">
            <a:noFill/>
            <a:miter lim="800000"/>
            <a:headEnd/>
            <a:tailEnd/>
          </a:ln>
          <a:effectLst/>
        </p:spPr>
        <p:txBody>
          <a:bodyPr wrap="none" lIns="0" tIns="0" rIns="0" bIns="0">
            <a:spAutoFit/>
          </a:bodyPr>
          <a:lstStyle/>
          <a:p>
            <a:pPr defTabSz="1300393" rtl="0">
              <a:lnSpc>
                <a:spcPct val="110000"/>
              </a:lnSpc>
              <a:defRPr/>
            </a:pPr>
            <a:r>
              <a:rPr lang="en-US" altLang="ja-JP" sz="4000" dirty="0">
                <a:solidFill>
                  <a:srgbClr val="FF9900"/>
                </a:solidFill>
                <a:latin typeface="ＭＳ Ｐゴシック" charset="-128"/>
                <a:ea typeface="ＭＳ Ｐゴシック"/>
              </a:rPr>
              <a:t>  </a:t>
            </a:r>
            <a:r>
              <a:rPr lang="en-US" altLang="ja-JP" sz="5100" b="1" dirty="0">
                <a:solidFill>
                  <a:srgbClr val="6666FF"/>
                </a:solidFill>
                <a:latin typeface="ＭＳ Ｐゴシック" charset="-128"/>
                <a:ea typeface="ＭＳ Ｐゴシック"/>
              </a:rPr>
              <a:t>P</a:t>
            </a:r>
            <a:r>
              <a:rPr lang="en-US" altLang="ja-JP" sz="4000" dirty="0">
                <a:solidFill>
                  <a:srgbClr val="000000"/>
                </a:solidFill>
                <a:latin typeface="ＭＳ Ｐゴシック" charset="-128"/>
                <a:ea typeface="ＭＳ Ｐゴシック"/>
              </a:rPr>
              <a:t>rostate </a:t>
            </a:r>
          </a:p>
        </p:txBody>
      </p:sp>
      <p:sp>
        <p:nvSpPr>
          <p:cNvPr id="602148" name="Rectangle 36"/>
          <p:cNvSpPr>
            <a:spLocks noChangeArrowheads="1"/>
          </p:cNvSpPr>
          <p:nvPr/>
        </p:nvSpPr>
        <p:spPr bwMode="auto">
          <a:xfrm>
            <a:off x="7034525" y="3359573"/>
            <a:ext cx="1708300" cy="850233"/>
          </a:xfrm>
          <a:prstGeom prst="rect">
            <a:avLst/>
          </a:prstGeom>
          <a:noFill/>
          <a:ln w="9525">
            <a:noFill/>
            <a:miter lim="800000"/>
            <a:headEnd/>
            <a:tailEnd/>
          </a:ln>
          <a:effectLst/>
        </p:spPr>
        <p:txBody>
          <a:bodyPr wrap="none" lIns="0" tIns="0" rIns="0" bIns="0">
            <a:spAutoFit/>
          </a:bodyPr>
          <a:lstStyle/>
          <a:p>
            <a:pPr defTabSz="1300393" rtl="0">
              <a:lnSpc>
                <a:spcPct val="110000"/>
              </a:lnSpc>
              <a:defRPr/>
            </a:pPr>
            <a:r>
              <a:rPr lang="en-US" altLang="ja-JP" sz="5100" b="1" dirty="0">
                <a:solidFill>
                  <a:srgbClr val="6666FF"/>
                </a:solidFill>
                <a:latin typeface="ＭＳ Ｐゴシック" charset="-128"/>
                <a:ea typeface="ＭＳ Ｐゴシック"/>
              </a:rPr>
              <a:t>A</a:t>
            </a:r>
            <a:r>
              <a:rPr lang="en-US" altLang="ja-JP" sz="4000" dirty="0">
                <a:solidFill>
                  <a:srgbClr val="000000"/>
                </a:solidFill>
                <a:latin typeface="ＭＳ Ｐゴシック" charset="-128"/>
                <a:ea typeface="ＭＳ Ｐゴシック"/>
              </a:rPr>
              <a:t>ntigen</a:t>
            </a:r>
          </a:p>
        </p:txBody>
      </p:sp>
      <p:sp>
        <p:nvSpPr>
          <p:cNvPr id="602149" name="Rectangle 37"/>
          <p:cNvSpPr>
            <a:spLocks noChangeArrowheads="1"/>
          </p:cNvSpPr>
          <p:nvPr/>
        </p:nvSpPr>
        <p:spPr bwMode="auto">
          <a:xfrm>
            <a:off x="4971413" y="3359573"/>
            <a:ext cx="1795363" cy="850233"/>
          </a:xfrm>
          <a:prstGeom prst="rect">
            <a:avLst/>
          </a:prstGeom>
          <a:noFill/>
          <a:ln w="9525">
            <a:noFill/>
            <a:miter lim="800000"/>
            <a:headEnd/>
            <a:tailEnd/>
          </a:ln>
          <a:effectLst/>
        </p:spPr>
        <p:txBody>
          <a:bodyPr wrap="none" lIns="0" tIns="0" rIns="0" bIns="0">
            <a:spAutoFit/>
          </a:bodyPr>
          <a:lstStyle/>
          <a:p>
            <a:pPr defTabSz="1300393" rtl="0">
              <a:lnSpc>
                <a:spcPct val="110000"/>
              </a:lnSpc>
              <a:defRPr/>
            </a:pPr>
            <a:r>
              <a:rPr lang="en-US" altLang="ja-JP" sz="5100" b="1" dirty="0">
                <a:solidFill>
                  <a:srgbClr val="6666FF"/>
                </a:solidFill>
                <a:latin typeface="ＭＳ Ｐゴシック" charset="-128"/>
                <a:ea typeface="ＭＳ Ｐゴシック"/>
              </a:rPr>
              <a:t>S</a:t>
            </a:r>
            <a:r>
              <a:rPr lang="en-US" altLang="ja-JP" sz="4000" dirty="0">
                <a:solidFill>
                  <a:srgbClr val="000000"/>
                </a:solidFill>
                <a:latin typeface="ＭＳ Ｐゴシック" charset="-128"/>
                <a:ea typeface="ＭＳ Ｐゴシック"/>
              </a:rPr>
              <a:t>pecific</a:t>
            </a:r>
          </a:p>
        </p:txBody>
      </p:sp>
      <p:pic>
        <p:nvPicPr>
          <p:cNvPr id="602154" name="Picture 42" descr="ガンなしPSA"/>
          <p:cNvPicPr>
            <a:picLocks noChangeAspect="1" noChangeArrowheads="1" noCrop="1"/>
          </p:cNvPicPr>
          <p:nvPr/>
        </p:nvPicPr>
        <p:blipFill>
          <a:blip r:embed="rId5" cstate="print"/>
          <a:srcRect/>
          <a:stretch>
            <a:fillRect/>
          </a:stretch>
        </p:blipFill>
        <p:spPr bwMode="auto">
          <a:xfrm>
            <a:off x="2953174" y="6766565"/>
            <a:ext cx="1910080" cy="1910081"/>
          </a:xfrm>
          <a:prstGeom prst="rect">
            <a:avLst/>
          </a:prstGeom>
          <a:noFill/>
        </p:spPr>
      </p:pic>
      <p:sp>
        <p:nvSpPr>
          <p:cNvPr id="602137" name="Rectangle 25"/>
          <p:cNvSpPr>
            <a:spLocks noChangeArrowheads="1"/>
          </p:cNvSpPr>
          <p:nvPr/>
        </p:nvSpPr>
        <p:spPr bwMode="auto">
          <a:xfrm>
            <a:off x="1609796" y="8378617"/>
            <a:ext cx="1137920" cy="480907"/>
          </a:xfrm>
          <a:prstGeom prst="rect">
            <a:avLst/>
          </a:prstGeom>
          <a:noFill/>
          <a:ln w="9525">
            <a:noFill/>
            <a:miter lim="800000"/>
            <a:headEnd/>
            <a:tailEnd/>
          </a:ln>
          <a:effectLst/>
        </p:spPr>
        <p:txBody>
          <a:bodyPr wrap="none" lIns="130039" tIns="65020" rIns="130039" bIns="65020">
            <a:spAutoFit/>
          </a:bodyPr>
          <a:lstStyle/>
          <a:p>
            <a:pPr algn="l" defTabSz="1300393" rtl="0">
              <a:defRPr/>
            </a:pPr>
            <a:r>
              <a:rPr lang="ja-JP" altLang="en-US" sz="2300" dirty="0">
                <a:solidFill>
                  <a:prstClr val="white"/>
                </a:solidFill>
                <a:latin typeface="ＭＳ Ｐゴシック" charset="-128"/>
                <a:ea typeface="ＭＳ Ｐゴシック"/>
              </a:rPr>
              <a:t>前立腺</a:t>
            </a:r>
            <a:endParaRPr lang="ja-JP" altLang="en-US" sz="4000" dirty="0">
              <a:solidFill>
                <a:prstClr val="white"/>
              </a:solidFill>
              <a:latin typeface="ＭＳ Ｐゴシック" charset="-128"/>
              <a:ea typeface="ＭＳ Ｐゴシック"/>
            </a:endParaRPr>
          </a:p>
        </p:txBody>
      </p:sp>
      <p:pic>
        <p:nvPicPr>
          <p:cNvPr id="602155" name="Picture 43" descr="ガンなしPC"/>
          <p:cNvPicPr>
            <a:picLocks noChangeAspect="1" noChangeArrowheads="1"/>
          </p:cNvPicPr>
          <p:nvPr/>
        </p:nvPicPr>
        <p:blipFill>
          <a:blip r:embed="rId6" cstate="print"/>
          <a:srcRect/>
          <a:stretch>
            <a:fillRect/>
          </a:stretch>
        </p:blipFill>
        <p:spPr bwMode="auto">
          <a:xfrm>
            <a:off x="1350153" y="7301656"/>
            <a:ext cx="1431431" cy="1119858"/>
          </a:xfrm>
          <a:prstGeom prst="rect">
            <a:avLst/>
          </a:prstGeom>
          <a:noFill/>
        </p:spPr>
      </p:pic>
      <p:sp>
        <p:nvSpPr>
          <p:cNvPr id="602156" name="Rectangle 44"/>
          <p:cNvSpPr>
            <a:spLocks noChangeArrowheads="1"/>
          </p:cNvSpPr>
          <p:nvPr/>
        </p:nvSpPr>
        <p:spPr bwMode="auto">
          <a:xfrm>
            <a:off x="3910471" y="7335524"/>
            <a:ext cx="695396" cy="390596"/>
          </a:xfrm>
          <a:prstGeom prst="rect">
            <a:avLst/>
          </a:prstGeom>
          <a:noFill/>
          <a:ln w="9525">
            <a:noFill/>
            <a:miter lim="800000"/>
            <a:headEnd/>
            <a:tailEnd/>
          </a:ln>
          <a:effectLst/>
        </p:spPr>
        <p:txBody>
          <a:bodyPr wrap="none" lIns="130039" tIns="65020" rIns="130039" bIns="65020">
            <a:spAutoFit/>
          </a:bodyPr>
          <a:lstStyle/>
          <a:p>
            <a:pPr algn="l" defTabSz="1300393" rtl="0">
              <a:defRPr/>
            </a:pPr>
            <a:r>
              <a:rPr lang="ja-JP" altLang="en-US" sz="1700" dirty="0">
                <a:solidFill>
                  <a:prstClr val="black"/>
                </a:solidFill>
                <a:latin typeface="ＭＳ Ｐゴシック" charset="-128"/>
                <a:ea typeface="ＭＳ Ｐゴシック"/>
              </a:rPr>
              <a:t>血管</a:t>
            </a:r>
            <a:endParaRPr lang="ja-JP" altLang="en-US" sz="2800" dirty="0">
              <a:solidFill>
                <a:prstClr val="black"/>
              </a:solidFill>
              <a:latin typeface="ＭＳ Ｐゴシック" charset="-128"/>
              <a:ea typeface="ＭＳ Ｐゴシック"/>
            </a:endParaRPr>
          </a:p>
        </p:txBody>
      </p:sp>
      <p:sp>
        <p:nvSpPr>
          <p:cNvPr id="602157" name="Line 45"/>
          <p:cNvSpPr>
            <a:spLocks noChangeShapeType="1"/>
          </p:cNvSpPr>
          <p:nvPr/>
        </p:nvSpPr>
        <p:spPr bwMode="auto">
          <a:xfrm>
            <a:off x="2375182" y="8051240"/>
            <a:ext cx="921173" cy="0"/>
          </a:xfrm>
          <a:prstGeom prst="line">
            <a:avLst/>
          </a:prstGeom>
          <a:noFill/>
          <a:ln w="25400">
            <a:solidFill>
              <a:schemeClr val="bg1"/>
            </a:solidFill>
            <a:round/>
            <a:headEnd/>
            <a:tailEnd type="triangle" w="lg" len="med"/>
          </a:ln>
          <a:effectLst/>
        </p:spPr>
        <p:txBody>
          <a:bodyPr lIns="130039" tIns="65020" rIns="130039" bIns="65020"/>
          <a:lstStyle/>
          <a:p>
            <a:pPr algn="l" defTabSz="1300393" rtl="0">
              <a:defRPr/>
            </a:pPr>
            <a:endParaRPr lang="ja-JP" altLang="en-US" sz="3400" dirty="0">
              <a:solidFill>
                <a:prstClr val="white"/>
              </a:solidFill>
              <a:latin typeface="Lucida Grande"/>
              <a:ea typeface="ＭＳ Ｐゴシック"/>
            </a:endParaRPr>
          </a:p>
        </p:txBody>
      </p:sp>
      <p:sp>
        <p:nvSpPr>
          <p:cNvPr id="5" name="テキスト ボックス 4"/>
          <p:cNvSpPr txBox="1"/>
          <p:nvPr/>
        </p:nvSpPr>
        <p:spPr>
          <a:xfrm>
            <a:off x="2923270" y="6344531"/>
            <a:ext cx="901524" cy="531426"/>
          </a:xfrm>
          <a:prstGeom prst="rect">
            <a:avLst/>
          </a:prstGeom>
          <a:noFill/>
        </p:spPr>
        <p:txBody>
          <a:bodyPr wrap="square" lIns="130039" tIns="65020" rIns="130039" bIns="65020" rtlCol="0">
            <a:spAutoFit/>
          </a:bodyPr>
          <a:lstStyle/>
          <a:p>
            <a:pPr algn="l" defTabSz="1300393" rtl="0">
              <a:defRPr/>
            </a:pPr>
            <a:r>
              <a:rPr lang="ja-JP" altLang="ja-JP" sz="2600" b="1" dirty="0">
                <a:solidFill>
                  <a:prstClr val="white"/>
                </a:solidFill>
                <a:latin typeface="ＭＳ Ｐゴシック" charset="-128"/>
                <a:ea typeface="ＭＳ Ｐゴシック"/>
              </a:rPr>
              <a:t>PSA</a:t>
            </a:r>
            <a:endParaRPr lang="en-US" altLang="ja-JP" sz="4600" b="1" dirty="0">
              <a:solidFill>
                <a:prstClr val="white"/>
              </a:solidFill>
              <a:latin typeface="ＭＳ Ｐゴシック" charset="-128"/>
              <a:ea typeface="ＭＳ Ｐゴシック"/>
            </a:endParaRPr>
          </a:p>
        </p:txBody>
      </p:sp>
      <p:sp>
        <p:nvSpPr>
          <p:cNvPr id="25" name="Line 3"/>
          <p:cNvSpPr>
            <a:spLocks noChangeShapeType="1"/>
          </p:cNvSpPr>
          <p:nvPr/>
        </p:nvSpPr>
        <p:spPr bwMode="auto">
          <a:xfrm>
            <a:off x="0" y="979876"/>
            <a:ext cx="13004800" cy="0"/>
          </a:xfrm>
          <a:prstGeom prst="line">
            <a:avLst/>
          </a:prstGeom>
          <a:noFill/>
          <a:ln w="57150">
            <a:solidFill>
              <a:srgbClr val="64F032"/>
            </a:solidFill>
            <a:round/>
            <a:headEnd/>
            <a:tailEnd/>
          </a:ln>
        </p:spPr>
        <p:txBody>
          <a:bodyPr wrap="none" lIns="130039" tIns="65020" rIns="130039" bIns="65020" anchor="ctr"/>
          <a:lstStyle/>
          <a:p>
            <a:pPr algn="l" defTabSz="1083618" rtl="0">
              <a:defRPr/>
            </a:pPr>
            <a:endParaRPr lang="ja-JP" altLang="en-US" sz="2100" dirty="0">
              <a:solidFill>
                <a:prstClr val="white"/>
              </a:solidFill>
              <a:latin typeface="Corbel"/>
              <a:ea typeface="HGｺﾞｼｯｸM"/>
            </a:endParaRPr>
          </a:p>
        </p:txBody>
      </p:sp>
      <p:grpSp>
        <p:nvGrpSpPr>
          <p:cNvPr id="4" name="Group 4"/>
          <p:cNvGrpSpPr>
            <a:grpSpLocks/>
          </p:cNvGrpSpPr>
          <p:nvPr/>
        </p:nvGrpSpPr>
        <p:grpSpPr bwMode="auto">
          <a:xfrm>
            <a:off x="822849" y="-711199"/>
            <a:ext cx="10927452" cy="2339058"/>
            <a:chOff x="258" y="-365"/>
            <a:chExt cx="5079" cy="1036"/>
          </a:xfrm>
        </p:grpSpPr>
        <p:sp>
          <p:nvSpPr>
            <p:cNvPr id="27" name="AutoShape 5"/>
            <p:cNvSpPr>
              <a:spLocks noChangeArrowheads="1"/>
            </p:cNvSpPr>
            <p:nvPr/>
          </p:nvSpPr>
          <p:spPr bwMode="auto">
            <a:xfrm>
              <a:off x="258" y="167"/>
              <a:ext cx="4861" cy="504"/>
            </a:xfrm>
            <a:prstGeom prst="roundRect">
              <a:avLst>
                <a:gd name="adj" fmla="val 16667"/>
              </a:avLst>
            </a:prstGeom>
            <a:solidFill>
              <a:schemeClr val="bg1"/>
            </a:solidFill>
            <a:ln w="50800">
              <a:solidFill>
                <a:schemeClr val="bg1"/>
              </a:solidFill>
              <a:round/>
              <a:headEnd/>
              <a:tailEnd/>
            </a:ln>
          </p:spPr>
          <p:txBody>
            <a:bodyPr wrap="none" anchor="ctr"/>
            <a:lstStyle/>
            <a:p>
              <a:pPr algn="l" defTabSz="1083618" rtl="0">
                <a:defRPr/>
              </a:pPr>
              <a:endParaRPr lang="ja-JP" altLang="en-US" sz="2100" dirty="0">
                <a:solidFill>
                  <a:prstClr val="white"/>
                </a:solidFill>
                <a:latin typeface="Corbel"/>
                <a:ea typeface="HGｺﾞｼｯｸM"/>
              </a:endParaRPr>
            </a:p>
          </p:txBody>
        </p:sp>
        <p:sp>
          <p:nvSpPr>
            <p:cNvPr id="28" name="AutoShape 6"/>
            <p:cNvSpPr>
              <a:spLocks noChangeArrowheads="1"/>
            </p:cNvSpPr>
            <p:nvPr/>
          </p:nvSpPr>
          <p:spPr bwMode="auto">
            <a:xfrm>
              <a:off x="476" y="-365"/>
              <a:ext cx="4861" cy="247"/>
            </a:xfrm>
            <a:prstGeom prst="roundRect">
              <a:avLst>
                <a:gd name="adj" fmla="val 16667"/>
              </a:avLst>
            </a:prstGeom>
            <a:solidFill>
              <a:schemeClr val="tx1"/>
            </a:solidFill>
            <a:ln w="50800">
              <a:solidFill>
                <a:srgbClr val="64F032"/>
              </a:solidFill>
              <a:round/>
              <a:headEnd/>
              <a:tailEnd/>
            </a:ln>
          </p:spPr>
          <p:txBody>
            <a:bodyPr wrap="none" anchor="ctr"/>
            <a:lstStyle/>
            <a:p>
              <a:pPr algn="l" defTabSz="1083618" rtl="0">
                <a:defRPr/>
              </a:pPr>
              <a:endParaRPr lang="ja-JP" altLang="en-US" sz="2100" dirty="0">
                <a:solidFill>
                  <a:prstClr val="white"/>
                </a:solidFill>
                <a:latin typeface="Corbel"/>
                <a:ea typeface="HGｺﾞｼｯｸM"/>
              </a:endParaRPr>
            </a:p>
          </p:txBody>
        </p:sp>
      </p:grpSp>
      <p:sp>
        <p:nvSpPr>
          <p:cNvPr id="29" name="Rectangle 7"/>
          <p:cNvSpPr>
            <a:spLocks noChangeArrowheads="1"/>
          </p:cNvSpPr>
          <p:nvPr/>
        </p:nvSpPr>
        <p:spPr bwMode="auto">
          <a:xfrm>
            <a:off x="1408855" y="304799"/>
            <a:ext cx="10187093" cy="787908"/>
          </a:xfrm>
          <a:prstGeom prst="rect">
            <a:avLst/>
          </a:prstGeom>
          <a:noFill/>
          <a:ln w="9525">
            <a:noFill/>
            <a:miter lim="800000"/>
            <a:headEnd/>
            <a:tailEnd/>
          </a:ln>
        </p:spPr>
        <p:txBody>
          <a:bodyPr wrap="square" lIns="0" tIns="0" rIns="0" bIns="0">
            <a:spAutoFit/>
          </a:bodyPr>
          <a:lstStyle/>
          <a:p>
            <a:pPr defTabSz="1083618" rtl="0">
              <a:defRPr/>
            </a:pPr>
            <a:r>
              <a:rPr lang="en-US" altLang="ja-JP" sz="5100" b="1" kern="1200" dirty="0" smtClean="0">
                <a:solidFill>
                  <a:srgbClr val="18579B"/>
                </a:solidFill>
                <a:latin typeface="+mn-ea"/>
              </a:rPr>
              <a:t>PSA</a:t>
            </a:r>
            <a:r>
              <a:rPr lang="ja-JP" altLang="en-US" sz="5100" b="1" kern="1200" dirty="0" smtClean="0">
                <a:solidFill>
                  <a:srgbClr val="18579B"/>
                </a:solidFill>
                <a:latin typeface="+mn-ea"/>
              </a:rPr>
              <a:t>検査とは</a:t>
            </a:r>
            <a:endParaRPr lang="ja-JP" altLang="en-US" sz="4700" b="1" dirty="0">
              <a:solidFill>
                <a:srgbClr val="18579B"/>
              </a:solidFill>
              <a:latin typeface="+mn-ea"/>
            </a:endParaRPr>
          </a:p>
        </p:txBody>
      </p:sp>
    </p:spTree>
    <p:extLst>
      <p:ext uri="{BB962C8B-B14F-4D97-AF65-F5344CB8AC3E}">
        <p14:creationId xmlns:p14="http://schemas.microsoft.com/office/powerpoint/2010/main" val="2389513011"/>
      </p:ext>
    </p:extLst>
  </p:cSld>
  <p:clrMapOvr>
    <a:masterClrMapping/>
  </p:clrMapOvr>
  <p:transition advTm="19233"/>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Shape 201"/>
          <p:cNvSpPr>
            <a:spLocks noGrp="1"/>
          </p:cNvSpPr>
          <p:nvPr>
            <p:ph type="title"/>
          </p:nvPr>
        </p:nvSpPr>
        <p:spPr>
          <a:xfrm>
            <a:off x="17729201" y="889000"/>
            <a:ext cx="11099800" cy="2120900"/>
          </a:xfrm>
          <a:prstGeom prst="rect">
            <a:avLst/>
          </a:prstGeom>
        </p:spPr>
        <p:txBody>
          <a:bodyPr/>
          <a:lstStyle/>
          <a:p>
            <a:endParaRPr dirty="0"/>
          </a:p>
        </p:txBody>
      </p:sp>
      <p:sp>
        <p:nvSpPr>
          <p:cNvPr id="202" name="Shape 202"/>
          <p:cNvSpPr>
            <a:spLocks noGrp="1"/>
          </p:cNvSpPr>
          <p:nvPr>
            <p:ph type="body" idx="1"/>
          </p:nvPr>
        </p:nvSpPr>
        <p:spPr>
          <a:prstGeom prst="rect">
            <a:avLst/>
          </a:prstGeom>
        </p:spPr>
        <p:txBody>
          <a:bodyPr/>
          <a:lstStyle/>
          <a:p>
            <a:endParaRPr/>
          </a:p>
        </p:txBody>
      </p:sp>
      <p:pic>
        <p:nvPicPr>
          <p:cNvPr id="203" name="切らずに治すeiichi_slide８.pdf"/>
          <p:cNvPicPr>
            <a:picLocks noChangeAspect="1"/>
          </p:cNvPicPr>
          <p:nvPr/>
        </p:nvPicPr>
        <p:blipFill>
          <a:blip r:embed="rId2">
            <a:extLst/>
          </a:blip>
          <a:srcRect l="2360"/>
          <a:stretch>
            <a:fillRect/>
          </a:stretch>
        </p:blipFill>
        <p:spPr>
          <a:xfrm>
            <a:off x="-1031753" y="-292097"/>
            <a:ext cx="15762999" cy="12086487"/>
          </a:xfrm>
          <a:prstGeom prst="rect">
            <a:avLst/>
          </a:prstGeom>
          <a:ln w="12700">
            <a:miter lim="400000"/>
          </a:ln>
        </p:spPr>
      </p:pic>
    </p:spTree>
  </p:cSld>
  <p:clrMapOvr>
    <a:masterClrMapping/>
  </p:clrMapOvr>
  <p:transition spd="med" advTm="28616"/>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698500" y="444500"/>
            <a:ext cx="4005248" cy="646331"/>
          </a:xfrm>
          <a:prstGeom prst="rect">
            <a:avLst/>
          </a:prstGeom>
        </p:spPr>
        <p:txBody>
          <a:bodyPr wrap="square">
            <a:spAutoFit/>
          </a:bodyPr>
          <a:lstStyle/>
          <a:p>
            <a:pPr marL="342900" marR="0" lvl="0" indent="-342900" algn="l" defTabSz="914400" rtl="0" eaLnBrk="1" fontAlgn="base" latinLnBrk="0" hangingPunct="1">
              <a:lnSpc>
                <a:spcPct val="100000"/>
              </a:lnSpc>
              <a:spcBef>
                <a:spcPct val="20000"/>
              </a:spcBef>
              <a:spcAft>
                <a:spcPct val="0"/>
              </a:spcAft>
              <a:buClr>
                <a:srgbClr val="99CC00"/>
              </a:buClr>
              <a:buSzPct val="60000"/>
              <a:buFont typeface="Wingdings" pitchFamily="-109" charset="2"/>
              <a:buNone/>
              <a:tabLst/>
              <a:defRPr/>
            </a:pPr>
            <a:r>
              <a:rPr kumimoji="1" lang="ja-JP" altLang="en-US" sz="3600" kern="1200" dirty="0" smtClean="0">
                <a:solidFill>
                  <a:schemeClr val="tx2">
                    <a:lumMod val="75000"/>
                    <a:lumOff val="25000"/>
                  </a:schemeClr>
                </a:solidFill>
                <a:latin typeface="HGP創英角ﾎﾟｯﾌﾟ体" pitchFamily="50" charset="-128"/>
                <a:ea typeface="HGP創英角ﾎﾟｯﾌﾟ体" pitchFamily="50" charset="-128"/>
                <a:cs typeface="HGP創英角ﾎﾟｯﾌﾟ体" pitchFamily="50" charset="-128"/>
              </a:rPr>
              <a:t>治療法の選択</a:t>
            </a:r>
            <a:endParaRPr kumimoji="1" lang="en-US" altLang="ja-JP" sz="3600" kern="1200" dirty="0">
              <a:solidFill>
                <a:schemeClr val="tx2">
                  <a:lumMod val="75000"/>
                  <a:lumOff val="25000"/>
                </a:schemeClr>
              </a:solidFill>
              <a:latin typeface="HGP創英角ﾎﾟｯﾌﾟ体" pitchFamily="50" charset="-128"/>
              <a:ea typeface="Tahoma" pitchFamily="-109" charset="0"/>
              <a:cs typeface="Tahoma" pitchFamily="-109" charset="0"/>
            </a:endParaRPr>
          </a:p>
        </p:txBody>
      </p:sp>
      <p:sp>
        <p:nvSpPr>
          <p:cNvPr id="3" name="正方形/長方形 2"/>
          <p:cNvSpPr/>
          <p:nvPr/>
        </p:nvSpPr>
        <p:spPr>
          <a:xfrm>
            <a:off x="927100" y="1090831"/>
            <a:ext cx="11125200" cy="1261884"/>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kern="1200" dirty="0" smtClean="0">
                <a:solidFill>
                  <a:prstClr val="black"/>
                </a:solidFill>
                <a:latin typeface="+mn-ea"/>
                <a:cs typeface="ＤＦＰ太丸ゴシック体"/>
              </a:rPr>
              <a:t>がんの治療法は，患者が医師から治療の目的や内容，方法などについて十分説明を受けて理解し，よく相談した上で選択，決定していくことが重要　</a:t>
            </a:r>
            <a:r>
              <a:rPr kumimoji="1" lang="ja-JP" altLang="en-US" sz="2400" b="1" kern="1200" dirty="0" smtClean="0">
                <a:solidFill>
                  <a:srgbClr val="FC415B"/>
                </a:solidFill>
                <a:latin typeface="+mn-ea"/>
                <a:cs typeface="ＤＦＰ太丸ゴシック体"/>
              </a:rPr>
              <a:t>インフォームド・コンセント</a:t>
            </a:r>
            <a:r>
              <a:rPr kumimoji="1" lang="ja-JP" altLang="en-US" sz="2400" b="1" kern="1200" dirty="0" smtClean="0">
                <a:solidFill>
                  <a:prstClr val="black"/>
                </a:solidFill>
                <a:latin typeface="+mn-ea"/>
                <a:cs typeface="ＤＦＰ太丸ゴシック体"/>
              </a:rPr>
              <a:t>（説明と同意</a:t>
            </a:r>
            <a:r>
              <a:rPr kumimoji="1" lang="ja-JP" altLang="en-US" sz="2800" b="1" kern="1200" dirty="0" smtClean="0">
                <a:solidFill>
                  <a:prstClr val="black"/>
                </a:solidFill>
                <a:latin typeface="+mn-ea"/>
                <a:cs typeface="ＤＦＰ太丸ゴシック体"/>
              </a:rPr>
              <a:t>）</a:t>
            </a:r>
            <a:endParaRPr kumimoji="1" lang="en-US" altLang="ja-JP" sz="2800" b="1" kern="1200" dirty="0">
              <a:solidFill>
                <a:prstClr val="black"/>
              </a:solidFill>
              <a:latin typeface="+mn-ea"/>
              <a:cs typeface="ＤＦＰ太丸ゴシック体"/>
            </a:endParaRPr>
          </a:p>
        </p:txBody>
      </p:sp>
      <p:sp>
        <p:nvSpPr>
          <p:cNvPr id="4" name="正方形/長方形 3"/>
          <p:cNvSpPr/>
          <p:nvPr/>
        </p:nvSpPr>
        <p:spPr>
          <a:xfrm>
            <a:off x="927100" y="2352715"/>
            <a:ext cx="11125200" cy="830997"/>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kern="1200" dirty="0" smtClean="0">
                <a:solidFill>
                  <a:prstClr val="black"/>
                </a:solidFill>
                <a:latin typeface="Calibri" pitchFamily="-109" charset="0"/>
                <a:ea typeface="ＭＳ Ｐゴシック" pitchFamily="-109" charset="-128"/>
                <a:cs typeface="ＭＳ Ｐゴシック" pitchFamily="-109" charset="-128"/>
              </a:rPr>
              <a:t>・</a:t>
            </a:r>
            <a:r>
              <a:rPr kumimoji="1" lang="ja-JP" altLang="en-US" sz="2400" b="1" kern="1200" dirty="0" smtClean="0">
                <a:solidFill>
                  <a:prstClr val="black"/>
                </a:solidFill>
                <a:latin typeface="+mn-ea"/>
                <a:cs typeface="ＤＦＰ太丸ゴシック体"/>
              </a:rPr>
              <a:t>治療方針は医師によって異なる場合もあり，別の医師の意見を聞きたいときには，</a:t>
            </a:r>
            <a:r>
              <a:rPr kumimoji="1" lang="ja-JP" altLang="en-US" sz="2400" b="1" kern="1200" dirty="0" smtClean="0">
                <a:solidFill>
                  <a:srgbClr val="FC415B"/>
                </a:solidFill>
                <a:latin typeface="+mn-ea"/>
                <a:cs typeface="ＤＦＰ太丸ゴシック体"/>
              </a:rPr>
              <a:t>セカンド・オピニオン</a:t>
            </a:r>
            <a:r>
              <a:rPr kumimoji="1" lang="ja-JP" altLang="en-US" sz="2400" b="1" kern="1200" dirty="0" smtClean="0">
                <a:solidFill>
                  <a:prstClr val="black"/>
                </a:solidFill>
                <a:latin typeface="+mn-ea"/>
                <a:cs typeface="ＤＦＰ太丸ゴシック体"/>
              </a:rPr>
              <a:t>という仕組みを利用することもできる</a:t>
            </a:r>
            <a:endParaRPr kumimoji="1" lang="en-US" altLang="ja-JP" sz="2400" b="1" kern="1200" dirty="0">
              <a:solidFill>
                <a:prstClr val="black"/>
              </a:solidFill>
              <a:latin typeface="+mn-ea"/>
              <a:cs typeface="ＤＦＰ太丸ゴシック体"/>
            </a:endParaRPr>
          </a:p>
        </p:txBody>
      </p:sp>
      <p:sp>
        <p:nvSpPr>
          <p:cNvPr id="5" name="正方形/長方形 4"/>
          <p:cNvSpPr/>
          <p:nvPr/>
        </p:nvSpPr>
        <p:spPr>
          <a:xfrm>
            <a:off x="927100" y="3379500"/>
            <a:ext cx="9131300" cy="461665"/>
          </a:xfrm>
          <a:prstGeom prst="rect">
            <a:avLst/>
          </a:prstGeom>
        </p:spPr>
        <p:txBody>
          <a:bodyPr wrap="square">
            <a:spAutoFit/>
          </a:bodyPr>
          <a:lstStyle/>
          <a:p>
            <a:r>
              <a:rPr kumimoji="1" lang="ja-JP" altLang="en-US" sz="2400" b="1" u="sng" kern="1200" dirty="0" smtClean="0">
                <a:solidFill>
                  <a:srgbClr val="FF0000"/>
                </a:solidFill>
                <a:latin typeface="Calibri" pitchFamily="-109" charset="0"/>
                <a:ea typeface="ＭＳ Ｐゴシック" pitchFamily="-109" charset="-128"/>
                <a:cs typeface="ＭＳ Ｐゴシック" pitchFamily="-109" charset="-128"/>
              </a:rPr>
              <a:t>治療方法を自分で選択する</a:t>
            </a:r>
            <a:r>
              <a:rPr kumimoji="1" lang="ja-JP" altLang="en-US" sz="2400" b="1" kern="1200" dirty="0" smtClean="0">
                <a:solidFill>
                  <a:prstClr val="black"/>
                </a:solidFill>
                <a:latin typeface="Calibri" pitchFamily="-109" charset="0"/>
                <a:ea typeface="ＭＳ Ｐゴシック" pitchFamily="-109" charset="-128"/>
                <a:cs typeface="ＭＳ Ｐゴシック" pitchFamily="-109" charset="-128"/>
              </a:rPr>
              <a:t>という意識を持つことが大切</a:t>
            </a:r>
            <a:endParaRPr lang="ja-JP" altLang="en-US" sz="2400" b="1" dirty="0"/>
          </a:p>
        </p:txBody>
      </p:sp>
      <p:pic>
        <p:nvPicPr>
          <p:cNvPr id="6" name="Picture 7" descr="C:\Users\user\Desktop\2013-10-30 001\画像素材\12_.jpg"/>
          <p:cNvPicPr>
            <a:picLocks noChangeAspect="1" noChangeArrowheads="1"/>
          </p:cNvPicPr>
          <p:nvPr/>
        </p:nvPicPr>
        <p:blipFill>
          <a:blip r:embed="rId2"/>
          <a:srcRect/>
          <a:stretch>
            <a:fillRect/>
          </a:stretch>
        </p:blipFill>
        <p:spPr bwMode="auto">
          <a:xfrm>
            <a:off x="4013200" y="4064000"/>
            <a:ext cx="8458200" cy="5689600"/>
          </a:xfrm>
          <a:prstGeom prst="rect">
            <a:avLst/>
          </a:prstGeom>
          <a:noFill/>
          <a:ln w="9525">
            <a:noFill/>
            <a:miter lim="800000"/>
            <a:headEnd/>
            <a:tailEnd/>
          </a:ln>
        </p:spPr>
      </p:pic>
      <p:sp>
        <p:nvSpPr>
          <p:cNvPr id="7" name="正方形/長方形 6"/>
          <p:cNvSpPr/>
          <p:nvPr/>
        </p:nvSpPr>
        <p:spPr>
          <a:xfrm>
            <a:off x="812800" y="4876800"/>
            <a:ext cx="3365500" cy="1323439"/>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kern="1200" dirty="0" smtClean="0">
                <a:solidFill>
                  <a:srgbClr val="1F497D"/>
                </a:solidFill>
                <a:latin typeface="Tahoma" pitchFamily="-109" charset="0"/>
                <a:ea typeface="HG創英角ﾎﾟｯﾌﾟ体" pitchFamily="49" charset="-128"/>
                <a:cs typeface="HG創英角ﾎﾟｯﾌﾟ体" pitchFamily="49" charset="-128"/>
              </a:rPr>
              <a:t>広島県のがん診療連携拠点病院</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kern="1200" dirty="0" smtClean="0">
                <a:solidFill>
                  <a:srgbClr val="000000"/>
                </a:solidFill>
                <a:latin typeface="HG創英角ﾎﾟｯﾌﾟ体" pitchFamily="49" charset="-128"/>
                <a:ea typeface="HG創英角ﾎﾟｯﾌﾟ体" pitchFamily="49" charset="-128"/>
                <a:cs typeface="HG創英角ﾎﾟｯﾌﾟ体" pitchFamily="49" charset="-128"/>
              </a:rPr>
              <a:t>国指定：</a:t>
            </a:r>
            <a:r>
              <a:rPr kumimoji="1" lang="en-US" altLang="ja-JP" sz="2000" kern="1200" dirty="0" smtClean="0">
                <a:solidFill>
                  <a:srgbClr val="000000"/>
                </a:solidFill>
                <a:latin typeface="HG創英角ﾎﾟｯﾌﾟ体" pitchFamily="49" charset="-128"/>
                <a:ea typeface="HG創英角ﾎﾟｯﾌﾟ体" pitchFamily="49" charset="-128"/>
                <a:cs typeface="HG創英角ﾎﾟｯﾌﾟ体" pitchFamily="49" charset="-128"/>
              </a:rPr>
              <a:t>11</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kern="1200" dirty="0" smtClean="0">
                <a:solidFill>
                  <a:srgbClr val="000000"/>
                </a:solidFill>
                <a:latin typeface="HG創英角ﾎﾟｯﾌﾟ体" pitchFamily="49" charset="-128"/>
                <a:ea typeface="HG創英角ﾎﾟｯﾌﾟ体" pitchFamily="49" charset="-128"/>
                <a:cs typeface="HG創英角ﾎﾟｯﾌﾟ体" pitchFamily="49" charset="-128"/>
              </a:rPr>
              <a:t>県指定：</a:t>
            </a:r>
            <a:r>
              <a:rPr kumimoji="1" lang="en-US" altLang="ja-JP" sz="2000" kern="1200" dirty="0" smtClean="0">
                <a:solidFill>
                  <a:srgbClr val="000000"/>
                </a:solidFill>
                <a:latin typeface="HG創英角ﾎﾟｯﾌﾟ体" pitchFamily="49" charset="-128"/>
                <a:ea typeface="HG創英角ﾎﾟｯﾌﾟ体" pitchFamily="49" charset="-128"/>
                <a:cs typeface="HG創英角ﾎﾟｯﾌﾟ体" pitchFamily="49" charset="-128"/>
              </a:rPr>
              <a:t>5</a:t>
            </a:r>
            <a:endParaRPr kumimoji="1" lang="ja-JP" altLang="en-US" sz="2000" kern="1200" dirty="0">
              <a:solidFill>
                <a:srgbClr val="000000"/>
              </a:solidFill>
              <a:latin typeface="HG創英角ﾎﾟｯﾌﾟ体" pitchFamily="49" charset="-128"/>
              <a:ea typeface="HG創英角ﾎﾟｯﾌﾟ体" pitchFamily="49" charset="-128"/>
              <a:cs typeface="HG創英角ﾎﾟｯﾌﾟ体" pitchFamily="49" charset="-128"/>
            </a:endParaRPr>
          </a:p>
        </p:txBody>
      </p:sp>
    </p:spTree>
  </p:cSld>
  <p:clrMapOvr>
    <a:masterClrMapping/>
  </p:clrMapOvr>
  <p:transition advTm="1675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2"/>
          <p:cNvSpPr txBox="1">
            <a:spLocks noChangeArrowheads="1"/>
          </p:cNvSpPr>
          <p:nvPr/>
        </p:nvSpPr>
        <p:spPr bwMode="auto">
          <a:xfrm>
            <a:off x="934721" y="1574800"/>
            <a:ext cx="11609493" cy="7887285"/>
          </a:xfrm>
          <a:prstGeom prst="rect">
            <a:avLst/>
          </a:prstGeom>
          <a:noFill/>
          <a:ln w="9525">
            <a:noFill/>
            <a:miter lim="800000"/>
            <a:headEnd/>
            <a:tailEnd/>
          </a:ln>
        </p:spPr>
        <p:txBody>
          <a:bodyPr wrap="square" lIns="130046" tIns="65023" rIns="130046" bIns="65023">
            <a:prstTxWarp prst="textNoShape">
              <a:avLst/>
            </a:prstTxWarp>
            <a:spAutoFit/>
          </a:bodyPr>
          <a:lstStyle/>
          <a:p>
            <a:pPr algn="l"/>
            <a:r>
              <a:rPr lang="en-US" altLang="ja-JP" sz="2800" b="1" dirty="0">
                <a:solidFill>
                  <a:srgbClr val="18579B"/>
                </a:solidFill>
                <a:latin typeface="+mn-ea"/>
                <a:cs typeface="HGSｺﾞｼｯｸE" pitchFamily="50" charset="-128"/>
              </a:rPr>
              <a:t>(</a:t>
            </a:r>
            <a:r>
              <a:rPr lang="ja-JP" altLang="en-US" sz="2800" b="1" dirty="0">
                <a:solidFill>
                  <a:srgbClr val="18579B"/>
                </a:solidFill>
                <a:latin typeface="+mn-ea"/>
                <a:cs typeface="HGSｺﾞｼｯｸE" pitchFamily="50" charset="-128"/>
              </a:rPr>
              <a:t>１</a:t>
            </a:r>
            <a:r>
              <a:rPr lang="en-US" altLang="ja-JP" sz="2800" b="1" dirty="0">
                <a:solidFill>
                  <a:srgbClr val="18579B"/>
                </a:solidFill>
                <a:latin typeface="+mn-ea"/>
                <a:cs typeface="HGSｺﾞｼｯｸE" pitchFamily="50" charset="-128"/>
              </a:rPr>
              <a:t>) </a:t>
            </a:r>
            <a:r>
              <a:rPr lang="ja-JP" altLang="en-US" sz="2800" b="1" dirty="0">
                <a:solidFill>
                  <a:srgbClr val="18579B"/>
                </a:solidFill>
                <a:latin typeface="+mn-ea"/>
                <a:cs typeface="HGSｺﾞｼｯｸE" pitchFamily="50" charset="-128"/>
              </a:rPr>
              <a:t>外科手術の発展</a:t>
            </a:r>
            <a:endParaRPr lang="en-US" altLang="ja-JP" sz="2800" b="1" dirty="0">
              <a:solidFill>
                <a:srgbClr val="18579B"/>
              </a:solidFill>
              <a:latin typeface="+mn-ea"/>
              <a:cs typeface="HGSｺﾞｼｯｸE" pitchFamily="50" charset="-128"/>
            </a:endParaRPr>
          </a:p>
          <a:p>
            <a:pPr algn="l"/>
            <a:r>
              <a:rPr lang="ja-JP" altLang="en-US" sz="2800" dirty="0">
                <a:solidFill>
                  <a:schemeClr val="tx2"/>
                </a:solidFill>
                <a:latin typeface="HGSｺﾞｼｯｸE" pitchFamily="50" charset="-128"/>
                <a:ea typeface="HGSｺﾞｼｯｸE" pitchFamily="50" charset="-128"/>
                <a:cs typeface="HGSｺﾞｼｯｸE" pitchFamily="50" charset="-128"/>
              </a:rPr>
              <a:t>　　・がん細胞の可視化による切除範囲の同定</a:t>
            </a:r>
            <a:endParaRPr lang="en-US" altLang="ja-JP" sz="2800" dirty="0">
              <a:solidFill>
                <a:schemeClr val="tx2"/>
              </a:solidFill>
              <a:latin typeface="HGSｺﾞｼｯｸE" pitchFamily="50" charset="-128"/>
              <a:ea typeface="HGSｺﾞｼｯｸE" pitchFamily="50" charset="-128"/>
              <a:cs typeface="HGSｺﾞｼｯｸE" pitchFamily="50" charset="-128"/>
            </a:endParaRPr>
          </a:p>
          <a:p>
            <a:pPr algn="l"/>
            <a:r>
              <a:rPr lang="ja-JP" altLang="en-US" sz="2800" dirty="0">
                <a:solidFill>
                  <a:schemeClr val="tx2"/>
                </a:solidFill>
                <a:latin typeface="HGSｺﾞｼｯｸE" pitchFamily="50" charset="-128"/>
                <a:ea typeface="HGSｺﾞｼｯｸE" pitchFamily="50" charset="-128"/>
                <a:cs typeface="HGSｺﾞｼｯｸE" pitchFamily="50" charset="-128"/>
              </a:rPr>
              <a:t>　　・ロボット手術</a:t>
            </a:r>
            <a:endParaRPr lang="en-US" altLang="ja-JP" sz="2800" dirty="0">
              <a:solidFill>
                <a:schemeClr val="tx2"/>
              </a:solidFill>
              <a:latin typeface="HGSｺﾞｼｯｸE" pitchFamily="50" charset="-128"/>
              <a:ea typeface="HGSｺﾞｼｯｸE" pitchFamily="50" charset="-128"/>
              <a:cs typeface="HGSｺﾞｼｯｸE" pitchFamily="50" charset="-128"/>
            </a:endParaRPr>
          </a:p>
          <a:p>
            <a:pPr algn="l"/>
            <a:endParaRPr lang="en-US" altLang="ja-JP" sz="2800" dirty="0">
              <a:solidFill>
                <a:schemeClr val="tx2"/>
              </a:solidFill>
              <a:latin typeface="HGSｺﾞｼｯｸE" pitchFamily="50" charset="-128"/>
              <a:ea typeface="HGSｺﾞｼｯｸE" pitchFamily="50" charset="-128"/>
              <a:cs typeface="HGSｺﾞｼｯｸE" pitchFamily="50" charset="-128"/>
            </a:endParaRPr>
          </a:p>
          <a:p>
            <a:pPr algn="l"/>
            <a:r>
              <a:rPr lang="en-US" altLang="ja-JP" sz="2800" dirty="0">
                <a:solidFill>
                  <a:schemeClr val="tx2"/>
                </a:solidFill>
                <a:latin typeface="HGSｺﾞｼｯｸE" pitchFamily="50" charset="-128"/>
                <a:ea typeface="HGSｺﾞｼｯｸE" pitchFamily="50" charset="-128"/>
                <a:cs typeface="HGSｺﾞｼｯｸE" pitchFamily="50" charset="-128"/>
              </a:rPr>
              <a:t>(</a:t>
            </a:r>
            <a:r>
              <a:rPr lang="ja-JP" altLang="en-US" sz="2800" dirty="0">
                <a:solidFill>
                  <a:srgbClr val="18579B"/>
                </a:solidFill>
                <a:latin typeface="HGSｺﾞｼｯｸE" pitchFamily="50" charset="-128"/>
                <a:ea typeface="HGSｺﾞｼｯｸE" pitchFamily="50" charset="-128"/>
                <a:cs typeface="HGSｺﾞｼｯｸE" pitchFamily="50" charset="-128"/>
              </a:rPr>
              <a:t>２</a:t>
            </a:r>
            <a:r>
              <a:rPr lang="en-US" altLang="ja-JP" sz="2800" dirty="0">
                <a:solidFill>
                  <a:srgbClr val="18579B"/>
                </a:solidFill>
                <a:latin typeface="HGSｺﾞｼｯｸE" pitchFamily="50" charset="-128"/>
                <a:ea typeface="HGSｺﾞｼｯｸE" pitchFamily="50" charset="-128"/>
                <a:cs typeface="HGSｺﾞｼｯｸE" pitchFamily="50" charset="-128"/>
              </a:rPr>
              <a:t>) </a:t>
            </a:r>
            <a:r>
              <a:rPr lang="ja-JP" altLang="en-US" sz="2800" dirty="0">
                <a:solidFill>
                  <a:srgbClr val="18579B"/>
                </a:solidFill>
                <a:latin typeface="HGSｺﾞｼｯｸE" pitchFamily="50" charset="-128"/>
                <a:ea typeface="HGSｺﾞｼｯｸE" pitchFamily="50" charset="-128"/>
                <a:cs typeface="HGSｺﾞｼｯｸE" pitchFamily="50" charset="-128"/>
              </a:rPr>
              <a:t>高精度放射線治療</a:t>
            </a:r>
            <a:endParaRPr lang="en-US" altLang="ja-JP" sz="2800" dirty="0">
              <a:solidFill>
                <a:srgbClr val="18579B"/>
              </a:solidFill>
              <a:latin typeface="HGSｺﾞｼｯｸE" pitchFamily="50" charset="-128"/>
              <a:ea typeface="HGSｺﾞｼｯｸE" pitchFamily="50" charset="-128"/>
              <a:cs typeface="HGSｺﾞｼｯｸE" pitchFamily="50" charset="-128"/>
            </a:endParaRPr>
          </a:p>
          <a:p>
            <a:pPr algn="l"/>
            <a:r>
              <a:rPr lang="ja-JP" altLang="en-US" sz="2800" dirty="0">
                <a:solidFill>
                  <a:schemeClr val="tx2"/>
                </a:solidFill>
                <a:latin typeface="HGSｺﾞｼｯｸE" pitchFamily="50" charset="-128"/>
                <a:ea typeface="HGSｺﾞｼｯｸE" pitchFamily="50" charset="-128"/>
                <a:cs typeface="HGSｺﾞｼｯｸE" pitchFamily="50" charset="-128"/>
              </a:rPr>
              <a:t>　　・コンピュータ制御高精度放射線治療</a:t>
            </a:r>
            <a:endParaRPr lang="en-US" altLang="ja-JP" sz="2800" dirty="0">
              <a:solidFill>
                <a:schemeClr val="tx2"/>
              </a:solidFill>
              <a:latin typeface="HGSｺﾞｼｯｸE" pitchFamily="50" charset="-128"/>
              <a:ea typeface="HGSｺﾞｼｯｸE" pitchFamily="50" charset="-128"/>
              <a:cs typeface="HGSｺﾞｼｯｸE" pitchFamily="50" charset="-128"/>
            </a:endParaRPr>
          </a:p>
          <a:p>
            <a:pPr algn="l"/>
            <a:r>
              <a:rPr lang="ja-JP" altLang="en-US" sz="2800" dirty="0">
                <a:solidFill>
                  <a:schemeClr val="tx2"/>
                </a:solidFill>
                <a:latin typeface="HGSｺﾞｼｯｸE" pitchFamily="50" charset="-128"/>
                <a:ea typeface="HGSｺﾞｼｯｸE" pitchFamily="50" charset="-128"/>
                <a:cs typeface="HGSｺﾞｼｯｸE" pitchFamily="50" charset="-128"/>
              </a:rPr>
              <a:t>　　・粒子線治療（重粒子線</a:t>
            </a:r>
            <a:r>
              <a:rPr lang="en-US" altLang="ja-JP" sz="2800" dirty="0">
                <a:solidFill>
                  <a:schemeClr val="tx2"/>
                </a:solidFill>
                <a:latin typeface="HGSｺﾞｼｯｸE" pitchFamily="50" charset="-128"/>
                <a:ea typeface="HGSｺﾞｼｯｸE" pitchFamily="50" charset="-128"/>
                <a:cs typeface="HGSｺﾞｼｯｸE" pitchFamily="50" charset="-128"/>
              </a:rPr>
              <a:t>/</a:t>
            </a:r>
            <a:r>
              <a:rPr lang="ja-JP" altLang="en-US" sz="2800" dirty="0">
                <a:solidFill>
                  <a:schemeClr val="tx2"/>
                </a:solidFill>
                <a:latin typeface="HGSｺﾞｼｯｸE" pitchFamily="50" charset="-128"/>
                <a:ea typeface="HGSｺﾞｼｯｸE" pitchFamily="50" charset="-128"/>
                <a:cs typeface="HGSｺﾞｼｯｸE" pitchFamily="50" charset="-128"/>
              </a:rPr>
              <a:t>陽子線）</a:t>
            </a:r>
            <a:endParaRPr lang="en-US" altLang="ja-JP" sz="2800" dirty="0">
              <a:solidFill>
                <a:schemeClr val="tx2"/>
              </a:solidFill>
              <a:latin typeface="HGSｺﾞｼｯｸE" pitchFamily="50" charset="-128"/>
              <a:ea typeface="HGSｺﾞｼｯｸE" pitchFamily="50" charset="-128"/>
              <a:cs typeface="HGSｺﾞｼｯｸE" pitchFamily="50" charset="-128"/>
            </a:endParaRPr>
          </a:p>
          <a:p>
            <a:pPr algn="l"/>
            <a:r>
              <a:rPr lang="ja-JP" altLang="en-US" sz="2800" dirty="0">
                <a:solidFill>
                  <a:schemeClr val="tx2"/>
                </a:solidFill>
                <a:latin typeface="HGSｺﾞｼｯｸE" pitchFamily="50" charset="-128"/>
                <a:ea typeface="HGSｺﾞｼｯｸE" pitchFamily="50" charset="-128"/>
                <a:cs typeface="HGSｺﾞｼｯｸE" pitchFamily="50" charset="-128"/>
              </a:rPr>
              <a:t>　　・ホウ素中性子補捉療法によるピンポイント放射線治療</a:t>
            </a:r>
            <a:endParaRPr lang="en-US" altLang="ja-JP" sz="2800" dirty="0">
              <a:solidFill>
                <a:schemeClr val="tx2"/>
              </a:solidFill>
              <a:latin typeface="HGSｺﾞｼｯｸE" pitchFamily="50" charset="-128"/>
              <a:ea typeface="HGSｺﾞｼｯｸE" pitchFamily="50" charset="-128"/>
              <a:cs typeface="HGSｺﾞｼｯｸE" pitchFamily="50" charset="-128"/>
            </a:endParaRPr>
          </a:p>
          <a:p>
            <a:pPr algn="l"/>
            <a:endParaRPr lang="en-US" altLang="ja-JP" sz="2800" dirty="0">
              <a:solidFill>
                <a:schemeClr val="tx2"/>
              </a:solidFill>
              <a:latin typeface="HGSｺﾞｼｯｸE" pitchFamily="50" charset="-128"/>
              <a:ea typeface="HGSｺﾞｼｯｸE" pitchFamily="50" charset="-128"/>
              <a:cs typeface="HGSｺﾞｼｯｸE" pitchFamily="50" charset="-128"/>
            </a:endParaRPr>
          </a:p>
          <a:p>
            <a:pPr algn="l"/>
            <a:r>
              <a:rPr lang="en-US" altLang="ja-JP" sz="2800" b="1" dirty="0">
                <a:solidFill>
                  <a:schemeClr val="tx2"/>
                </a:solidFill>
                <a:latin typeface="HGSｺﾞｼｯｸE" pitchFamily="50" charset="-128"/>
                <a:ea typeface="HGSｺﾞｼｯｸE" pitchFamily="50" charset="-128"/>
                <a:cs typeface="HGSｺﾞｼｯｸE" pitchFamily="50" charset="-128"/>
              </a:rPr>
              <a:t>(</a:t>
            </a:r>
            <a:r>
              <a:rPr lang="ja-JP" altLang="en-US" sz="2800" b="1" dirty="0">
                <a:solidFill>
                  <a:srgbClr val="18579B"/>
                </a:solidFill>
                <a:latin typeface="HGSｺﾞｼｯｸE" pitchFamily="50" charset="-128"/>
                <a:ea typeface="HGSｺﾞｼｯｸE" pitchFamily="50" charset="-128"/>
                <a:cs typeface="HGSｺﾞｼｯｸE" pitchFamily="50" charset="-128"/>
              </a:rPr>
              <a:t>３</a:t>
            </a:r>
            <a:r>
              <a:rPr lang="en-US" altLang="ja-JP" sz="2800" b="1" dirty="0">
                <a:solidFill>
                  <a:srgbClr val="18579B"/>
                </a:solidFill>
                <a:latin typeface="HGSｺﾞｼｯｸE" pitchFamily="50" charset="-128"/>
                <a:ea typeface="HGSｺﾞｼｯｸE" pitchFamily="50" charset="-128"/>
                <a:cs typeface="HGSｺﾞｼｯｸE" pitchFamily="50" charset="-128"/>
              </a:rPr>
              <a:t>) </a:t>
            </a:r>
            <a:r>
              <a:rPr lang="ja-JP" altLang="en-US" sz="2800" b="1" dirty="0">
                <a:solidFill>
                  <a:srgbClr val="18579B"/>
                </a:solidFill>
                <a:latin typeface="HGSｺﾞｼｯｸE" pitchFamily="50" charset="-128"/>
                <a:ea typeface="HGSｺﾞｼｯｸE" pitchFamily="50" charset="-128"/>
                <a:cs typeface="HGSｺﾞｼｯｸE" pitchFamily="50" charset="-128"/>
              </a:rPr>
              <a:t>化学療法</a:t>
            </a:r>
            <a:r>
              <a:rPr lang="ja-JP" altLang="en-US" sz="2800" dirty="0">
                <a:solidFill>
                  <a:srgbClr val="18579B"/>
                </a:solidFill>
                <a:latin typeface="HGSｺﾞｼｯｸE" pitchFamily="50" charset="-128"/>
                <a:ea typeface="HGSｺﾞｼｯｸE" pitchFamily="50" charset="-128"/>
                <a:cs typeface="HGSｺﾞｼｯｸE" pitchFamily="50" charset="-128"/>
              </a:rPr>
              <a:t>（分子標的治療）：プレシジョン医療</a:t>
            </a:r>
            <a:r>
              <a:rPr lang="ja-JP" altLang="en-US" sz="2800" dirty="0">
                <a:solidFill>
                  <a:schemeClr val="tx2"/>
                </a:solidFill>
                <a:latin typeface="HGSｺﾞｼｯｸE" pitchFamily="50" charset="-128"/>
                <a:ea typeface="HGSｺﾞｼｯｸE" pitchFamily="50" charset="-128"/>
                <a:cs typeface="HGSｺﾞｼｯｸE" pitchFamily="50" charset="-128"/>
              </a:rPr>
              <a:t>　　  </a:t>
            </a:r>
            <a:endParaRPr lang="en-US" altLang="ja-JP" sz="2800" dirty="0">
              <a:solidFill>
                <a:schemeClr val="tx2"/>
              </a:solidFill>
              <a:latin typeface="HGSｺﾞｼｯｸE" pitchFamily="50" charset="-128"/>
              <a:ea typeface="HGSｺﾞｼｯｸE" pitchFamily="50" charset="-128"/>
              <a:cs typeface="HGSｺﾞｼｯｸE" pitchFamily="50" charset="-128"/>
            </a:endParaRPr>
          </a:p>
          <a:p>
            <a:pPr algn="l"/>
            <a:r>
              <a:rPr lang="ja-JP" altLang="en-US" sz="2800" dirty="0">
                <a:solidFill>
                  <a:schemeClr val="tx2"/>
                </a:solidFill>
                <a:latin typeface="HGSｺﾞｼｯｸE" pitchFamily="50" charset="-128"/>
                <a:ea typeface="HGSｺﾞｼｯｸE" pitchFamily="50" charset="-128"/>
                <a:cs typeface="HGSｺﾞｼｯｸE" pitchFamily="50" charset="-128"/>
              </a:rPr>
              <a:t>　　・一人ひとりの異なるがんに合わせた治療：</a:t>
            </a:r>
            <a:r>
              <a:rPr lang="ja-JP" altLang="en-US" sz="2800" dirty="0">
                <a:solidFill>
                  <a:srgbClr val="FC415B"/>
                </a:solidFill>
                <a:latin typeface="HGSｺﾞｼｯｸE" pitchFamily="50" charset="-128"/>
                <a:ea typeface="HGSｺﾞｼｯｸE" pitchFamily="50" charset="-128"/>
                <a:cs typeface="HGSｺﾞｼｯｸE" pitchFamily="50" charset="-128"/>
              </a:rPr>
              <a:t>ゲノム医療</a:t>
            </a:r>
            <a:endParaRPr lang="en-US" altLang="ja-JP" sz="2800" dirty="0">
              <a:solidFill>
                <a:srgbClr val="FC415B"/>
              </a:solidFill>
              <a:latin typeface="HGSｺﾞｼｯｸE" pitchFamily="50" charset="-128"/>
              <a:ea typeface="HGSｺﾞｼｯｸE" pitchFamily="50" charset="-128"/>
              <a:cs typeface="HGSｺﾞｼｯｸE" pitchFamily="50" charset="-128"/>
            </a:endParaRPr>
          </a:p>
          <a:p>
            <a:pPr algn="l"/>
            <a:r>
              <a:rPr lang="ja-JP" altLang="en-US" sz="2800" dirty="0">
                <a:solidFill>
                  <a:schemeClr val="tx2"/>
                </a:solidFill>
                <a:latin typeface="HGSｺﾞｼｯｸE" pitchFamily="50" charset="-128"/>
                <a:ea typeface="HGSｺﾞｼｯｸE" pitchFamily="50" charset="-128"/>
                <a:cs typeface="HGSｺﾞｼｯｸE" pitchFamily="50" charset="-128"/>
              </a:rPr>
              <a:t>　　　（小児・</a:t>
            </a:r>
            <a:r>
              <a:rPr lang="en-US" altLang="ja-JP" sz="2800" dirty="0">
                <a:solidFill>
                  <a:schemeClr val="tx2"/>
                </a:solidFill>
                <a:latin typeface="HGSｺﾞｼｯｸE" pitchFamily="50" charset="-128"/>
                <a:ea typeface="HGSｺﾞｼｯｸE" pitchFamily="50" charset="-128"/>
                <a:cs typeface="HGSｺﾞｼｯｸE" pitchFamily="50" charset="-128"/>
              </a:rPr>
              <a:t>AYA</a:t>
            </a:r>
            <a:r>
              <a:rPr lang="ja-JP" altLang="en-US" sz="2800" dirty="0">
                <a:solidFill>
                  <a:schemeClr val="tx2"/>
                </a:solidFill>
                <a:latin typeface="HGSｺﾞｼｯｸE" pitchFamily="50" charset="-128"/>
                <a:ea typeface="HGSｺﾞｼｯｸE" pitchFamily="50" charset="-128"/>
                <a:cs typeface="HGSｺﾞｼｯｸE" pitchFamily="50" charset="-128"/>
              </a:rPr>
              <a:t>世代、希少がん、高齢者のがんにも拡大）　　</a:t>
            </a:r>
            <a:endParaRPr lang="en-US" altLang="ja-JP" sz="2800" dirty="0">
              <a:solidFill>
                <a:schemeClr val="tx2"/>
              </a:solidFill>
              <a:latin typeface="HGSｺﾞｼｯｸE" pitchFamily="50" charset="-128"/>
              <a:ea typeface="HGSｺﾞｼｯｸE" pitchFamily="50" charset="-128"/>
              <a:cs typeface="HGSｺﾞｼｯｸE" pitchFamily="50" charset="-128"/>
            </a:endParaRPr>
          </a:p>
          <a:p>
            <a:pPr algn="l"/>
            <a:r>
              <a:rPr lang="ja-JP" altLang="en-US" sz="2800" dirty="0">
                <a:solidFill>
                  <a:schemeClr val="tx2"/>
                </a:solidFill>
                <a:latin typeface="HGSｺﾞｼｯｸE" pitchFamily="50" charset="-128"/>
                <a:ea typeface="HGSｺﾞｼｯｸE" pitchFamily="50" charset="-128"/>
                <a:cs typeface="HGSｺﾞｼｯｸE" pitchFamily="50" charset="-128"/>
              </a:rPr>
              <a:t>　　・治療対象になる遺伝子異常の検査と分子標的治療薬の適用</a:t>
            </a:r>
            <a:endParaRPr lang="en-US" altLang="ja-JP" sz="2800" dirty="0">
              <a:solidFill>
                <a:schemeClr val="tx2"/>
              </a:solidFill>
              <a:latin typeface="HGSｺﾞｼｯｸE" pitchFamily="50" charset="-128"/>
              <a:ea typeface="HGSｺﾞｼｯｸE" pitchFamily="50" charset="-128"/>
              <a:cs typeface="HGSｺﾞｼｯｸE" pitchFamily="50" charset="-128"/>
            </a:endParaRPr>
          </a:p>
          <a:p>
            <a:pPr algn="l"/>
            <a:r>
              <a:rPr lang="ja-JP" altLang="en-US" sz="2800" dirty="0">
                <a:solidFill>
                  <a:schemeClr val="tx2"/>
                </a:solidFill>
                <a:latin typeface="HGSｺﾞｼｯｸE" pitchFamily="50" charset="-128"/>
                <a:ea typeface="HGSｺﾞｼｯｸE" pitchFamily="50" charset="-128"/>
                <a:cs typeface="HGSｺﾞｼｯｸE" pitchFamily="50" charset="-128"/>
              </a:rPr>
              <a:t>　　・がんになりやすい遺伝子と生活習慣</a:t>
            </a:r>
            <a:endParaRPr lang="en-US" altLang="ja-JP" sz="2800" dirty="0">
              <a:solidFill>
                <a:schemeClr val="tx2"/>
              </a:solidFill>
              <a:latin typeface="HGSｺﾞｼｯｸE" pitchFamily="50" charset="-128"/>
              <a:ea typeface="HGSｺﾞｼｯｸE" pitchFamily="50" charset="-128"/>
              <a:cs typeface="HGSｺﾞｼｯｸE" pitchFamily="50" charset="-128"/>
            </a:endParaRPr>
          </a:p>
          <a:p>
            <a:pPr algn="l"/>
            <a:endParaRPr lang="en-US" altLang="ja-JP" sz="2800" dirty="0">
              <a:solidFill>
                <a:schemeClr val="tx2"/>
              </a:solidFill>
              <a:latin typeface="HGSｺﾞｼｯｸE" pitchFamily="50" charset="-128"/>
              <a:ea typeface="HGSｺﾞｼｯｸE" pitchFamily="50" charset="-128"/>
              <a:cs typeface="HGSｺﾞｼｯｸE" pitchFamily="50" charset="-128"/>
            </a:endParaRPr>
          </a:p>
          <a:p>
            <a:pPr algn="l"/>
            <a:r>
              <a:rPr lang="en-US" altLang="ja-JP" sz="2800" dirty="0">
                <a:solidFill>
                  <a:schemeClr val="tx2">
                    <a:lumMod val="75000"/>
                    <a:lumOff val="25000"/>
                  </a:schemeClr>
                </a:solidFill>
                <a:latin typeface="HGSｺﾞｼｯｸE" pitchFamily="50" charset="-128"/>
                <a:ea typeface="HGSｺﾞｼｯｸE" pitchFamily="50" charset="-128"/>
                <a:cs typeface="HGSｺﾞｼｯｸE" pitchFamily="50" charset="-128"/>
              </a:rPr>
              <a:t>(</a:t>
            </a:r>
            <a:r>
              <a:rPr lang="ja-JP" altLang="en-US" sz="2800" dirty="0">
                <a:solidFill>
                  <a:schemeClr val="tx2">
                    <a:lumMod val="75000"/>
                    <a:lumOff val="25000"/>
                  </a:schemeClr>
                </a:solidFill>
                <a:latin typeface="HGSｺﾞｼｯｸE" pitchFamily="50" charset="-128"/>
                <a:ea typeface="HGSｺﾞｼｯｸE" pitchFamily="50" charset="-128"/>
                <a:cs typeface="HGSｺﾞｼｯｸE" pitchFamily="50" charset="-128"/>
              </a:rPr>
              <a:t>４</a:t>
            </a:r>
            <a:r>
              <a:rPr lang="en-US" altLang="ja-JP" sz="2800" dirty="0">
                <a:solidFill>
                  <a:schemeClr val="tx2">
                    <a:lumMod val="75000"/>
                    <a:lumOff val="25000"/>
                  </a:schemeClr>
                </a:solidFill>
                <a:latin typeface="HGSｺﾞｼｯｸE" pitchFamily="50" charset="-128"/>
                <a:ea typeface="HGSｺﾞｼｯｸE" pitchFamily="50" charset="-128"/>
                <a:cs typeface="HGSｺﾞｼｯｸE" pitchFamily="50" charset="-128"/>
              </a:rPr>
              <a:t>)</a:t>
            </a:r>
            <a:r>
              <a:rPr lang="ja-JP" altLang="en-US" sz="2800" dirty="0">
                <a:solidFill>
                  <a:srgbClr val="FC415B"/>
                </a:solidFill>
                <a:latin typeface="HGSｺﾞｼｯｸE" pitchFamily="50" charset="-128"/>
                <a:ea typeface="HGSｺﾞｼｯｸE" pitchFamily="50" charset="-128"/>
                <a:cs typeface="HGSｺﾞｼｯｸE" pitchFamily="50" charset="-128"/>
              </a:rPr>
              <a:t>免疫療法</a:t>
            </a:r>
            <a:r>
              <a:rPr lang="ja-JP" altLang="en-US" sz="2800" dirty="0">
                <a:solidFill>
                  <a:schemeClr val="tx2">
                    <a:lumMod val="75000"/>
                    <a:lumOff val="25000"/>
                  </a:schemeClr>
                </a:solidFill>
                <a:latin typeface="HGSｺﾞｼｯｸE" pitchFamily="50" charset="-128"/>
                <a:ea typeface="HGSｺﾞｼｯｸE" pitchFamily="50" charset="-128"/>
                <a:cs typeface="HGSｺﾞｼｯｸE" pitchFamily="50" charset="-128"/>
              </a:rPr>
              <a:t>の開発</a:t>
            </a:r>
            <a:endParaRPr lang="en-US" altLang="ja-JP" sz="2800" dirty="0">
              <a:solidFill>
                <a:schemeClr val="tx2">
                  <a:lumMod val="75000"/>
                  <a:lumOff val="25000"/>
                </a:schemeClr>
              </a:solidFill>
              <a:latin typeface="HGSｺﾞｼｯｸE" pitchFamily="50" charset="-128"/>
              <a:ea typeface="HGSｺﾞｼｯｸE" pitchFamily="50" charset="-128"/>
              <a:cs typeface="HGSｺﾞｼｯｸE" pitchFamily="50" charset="-128"/>
            </a:endParaRPr>
          </a:p>
          <a:p>
            <a:pPr algn="l"/>
            <a:r>
              <a:rPr lang="ja-JP" altLang="en-US" sz="2800" dirty="0">
                <a:solidFill>
                  <a:schemeClr val="tx2"/>
                </a:solidFill>
                <a:latin typeface="HGSｺﾞｼｯｸE" pitchFamily="50" charset="-128"/>
                <a:ea typeface="HGSｺﾞｼｯｸE" pitchFamily="50" charset="-128"/>
                <a:cs typeface="HGSｺﾞｼｯｸE" pitchFamily="50" charset="-128"/>
              </a:rPr>
              <a:t>　　・治療が効きやすい人の予測</a:t>
            </a:r>
            <a:endParaRPr lang="en-US" altLang="ja-JP" sz="2800" dirty="0">
              <a:solidFill>
                <a:schemeClr val="tx2"/>
              </a:solidFill>
              <a:latin typeface="HGSｺﾞｼｯｸE" pitchFamily="50" charset="-128"/>
              <a:ea typeface="HGSｺﾞｼｯｸE" pitchFamily="50" charset="-128"/>
              <a:cs typeface="HGSｺﾞｼｯｸE" pitchFamily="50" charset="-128"/>
            </a:endParaRPr>
          </a:p>
          <a:p>
            <a:pPr algn="l"/>
            <a:r>
              <a:rPr lang="ja-JP" altLang="en-US" sz="2800" dirty="0">
                <a:solidFill>
                  <a:schemeClr val="tx2"/>
                </a:solidFill>
                <a:latin typeface="HGSｺﾞｼｯｸE" pitchFamily="50" charset="-128"/>
                <a:ea typeface="HGSｺﾞｼｯｸE" pitchFamily="50" charset="-128"/>
                <a:cs typeface="HGSｺﾞｼｯｸE" pitchFamily="50" charset="-128"/>
              </a:rPr>
              <a:t>　　・他の治療法との併用による効果の拡大</a:t>
            </a:r>
            <a:endParaRPr lang="en-US" altLang="ja-JP" sz="2800" dirty="0">
              <a:solidFill>
                <a:schemeClr val="tx2"/>
              </a:solidFill>
              <a:latin typeface="HGSｺﾞｼｯｸE" pitchFamily="50" charset="-128"/>
              <a:ea typeface="HGSｺﾞｼｯｸE" pitchFamily="50" charset="-128"/>
              <a:cs typeface="HGSｺﾞｼｯｸE" pitchFamily="50" charset="-128"/>
            </a:endParaRPr>
          </a:p>
        </p:txBody>
      </p:sp>
      <p:sp>
        <p:nvSpPr>
          <p:cNvPr id="37891" name="Text Box 2"/>
          <p:cNvSpPr txBox="1">
            <a:spLocks noChangeArrowheads="1"/>
          </p:cNvSpPr>
          <p:nvPr/>
        </p:nvSpPr>
        <p:spPr bwMode="auto">
          <a:xfrm>
            <a:off x="934721" y="212230"/>
            <a:ext cx="11777979" cy="1116201"/>
          </a:xfrm>
          <a:prstGeom prst="rect">
            <a:avLst/>
          </a:prstGeom>
          <a:noFill/>
          <a:ln w="9525">
            <a:noFill/>
            <a:miter lim="800000"/>
            <a:headEnd/>
            <a:tailEnd/>
          </a:ln>
        </p:spPr>
        <p:txBody>
          <a:bodyPr wrap="square" lIns="130046" tIns="65023" rIns="130046" bIns="65023">
            <a:prstTxWarp prst="textNoShape">
              <a:avLst/>
            </a:prstTxWarp>
            <a:spAutoFit/>
          </a:bodyPr>
          <a:lstStyle/>
          <a:p>
            <a:r>
              <a:rPr lang="ja-JP" altLang="en-US" sz="3200" b="1" dirty="0" smtClean="0">
                <a:solidFill>
                  <a:srgbClr val="18579B"/>
                </a:solidFill>
                <a:latin typeface="+mn-ea"/>
                <a:cs typeface="ＤＦＰ太丸ゴシック体"/>
              </a:rPr>
              <a:t>「外科療法」、</a:t>
            </a:r>
            <a:r>
              <a:rPr lang="ja-JP" altLang="ja-JP" sz="3200" b="1" dirty="0" smtClean="0">
                <a:solidFill>
                  <a:srgbClr val="18579B"/>
                </a:solidFill>
                <a:latin typeface="+mn-ea"/>
                <a:cs typeface="ＤＦＰ太丸ゴシック体"/>
              </a:rPr>
              <a:t>「</a:t>
            </a:r>
            <a:r>
              <a:rPr lang="ja-JP" altLang="en-US" sz="3200" b="1" dirty="0" smtClean="0">
                <a:solidFill>
                  <a:srgbClr val="18579B"/>
                </a:solidFill>
                <a:latin typeface="+mn-ea"/>
                <a:cs typeface="ＤＦＰ太丸ゴシック体"/>
              </a:rPr>
              <a:t>放射線療法」、「化学療法」の３つの組み合わせの「集学的治療」に加えて、今後のがん治療の方向性</a:t>
            </a:r>
            <a:endParaRPr lang="ja-JP" altLang="en-US" sz="3200" b="1" dirty="0">
              <a:solidFill>
                <a:srgbClr val="18579B"/>
              </a:solidFill>
              <a:latin typeface="+mn-ea"/>
              <a:cs typeface="ＤＦＰ太丸ゴシック体"/>
            </a:endParaRPr>
          </a:p>
        </p:txBody>
      </p:sp>
    </p:spTree>
  </p:cSld>
  <p:clrMapOvr>
    <a:masterClrMapping/>
  </p:clrMapOvr>
  <p:transition advTm="14216"/>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10"/>
          <p:cNvSpPr>
            <a:spLocks noChangeArrowheads="1"/>
          </p:cNvSpPr>
          <p:nvPr/>
        </p:nvSpPr>
        <p:spPr bwMode="auto">
          <a:xfrm>
            <a:off x="2275840" y="8321594"/>
            <a:ext cx="9013049" cy="1439354"/>
          </a:xfrm>
          <a:prstGeom prst="rect">
            <a:avLst/>
          </a:prstGeom>
          <a:solidFill>
            <a:srgbClr val="FFFF99"/>
          </a:solidFill>
          <a:ln w="19050">
            <a:solidFill>
              <a:schemeClr val="tx1"/>
            </a:solidFill>
            <a:miter lim="800000"/>
            <a:headEnd/>
            <a:tailEnd/>
          </a:ln>
        </p:spPr>
        <p:txBody>
          <a:bodyPr lIns="130032" tIns="65017" rIns="130032" bIns="65017" anchor="ctr">
            <a:prstTxWarp prst="textNoShape">
              <a:avLst/>
            </a:prstTxWarp>
            <a:spAutoFit/>
          </a:bodyPr>
          <a:lstStyle/>
          <a:p>
            <a:pPr marL="250585" indent="-250585">
              <a:tabLst>
                <a:tab pos="629845" algn="l"/>
              </a:tabLst>
            </a:pPr>
            <a:r>
              <a:rPr lang="ja-JP" altLang="en-US" sz="2300" dirty="0">
                <a:solidFill>
                  <a:srgbClr val="0000FF"/>
                </a:solidFill>
                <a:latin typeface="HGP創英角ﾎﾟｯﾌﾟ体" pitchFamily="50" charset="-128"/>
                <a:ea typeface="HGP創英角ﾎﾟｯﾌﾟ体" pitchFamily="50" charset="-128"/>
                <a:cs typeface="HGP創英角ﾎﾟｯﾌﾟ体" pitchFamily="50" charset="-128"/>
              </a:rPr>
              <a:t>日本人は</a:t>
            </a:r>
            <a:r>
              <a:rPr lang="ja-JP" altLang="en-US" sz="2300" dirty="0">
                <a:solidFill>
                  <a:srgbClr val="FF0000"/>
                </a:solidFill>
                <a:latin typeface="HGP創英角ﾎﾟｯﾌﾟ体" pitchFamily="50" charset="-128"/>
                <a:ea typeface="HGP創英角ﾎﾟｯﾌﾟ体" pitchFamily="50" charset="-128"/>
                <a:cs typeface="HGP創英角ﾎﾟｯﾌﾟ体" pitchFamily="50" charset="-128"/>
              </a:rPr>
              <a:t>２人に１人</a:t>
            </a:r>
            <a:r>
              <a:rPr lang="ja-JP" altLang="en-US" sz="2300" dirty="0">
                <a:solidFill>
                  <a:srgbClr val="0000FF"/>
                </a:solidFill>
                <a:latin typeface="HGP創英角ﾎﾟｯﾌﾟ体" pitchFamily="50" charset="-128"/>
                <a:ea typeface="HGP創英角ﾎﾟｯﾌﾟ体" pitchFamily="50" charset="-128"/>
                <a:cs typeface="HGP創英角ﾎﾟｯﾌﾟ体" pitchFamily="50" charset="-128"/>
              </a:rPr>
              <a:t>は「がん」と診断される！</a:t>
            </a:r>
            <a:endParaRPr lang="en-US" altLang="ja-JP" sz="2300" dirty="0">
              <a:solidFill>
                <a:srgbClr val="0000FF"/>
              </a:solidFill>
              <a:latin typeface="HGP創英角ﾎﾟｯﾌﾟ体" pitchFamily="50" charset="-128"/>
              <a:ea typeface="HGP創英角ﾎﾟｯﾌﾟ体" pitchFamily="50" charset="-128"/>
              <a:cs typeface="HGP創英角ﾎﾟｯﾌﾟ体" pitchFamily="50" charset="-128"/>
            </a:endParaRPr>
          </a:p>
          <a:p>
            <a:pPr marL="250585" indent="-250585">
              <a:tabLst>
                <a:tab pos="629845" algn="l"/>
              </a:tabLst>
            </a:pPr>
            <a:r>
              <a:rPr lang="ja-JP" altLang="en-US" sz="2300" dirty="0">
                <a:solidFill>
                  <a:srgbClr val="0000FF"/>
                </a:solidFill>
                <a:latin typeface="Calibri" pitchFamily="-109" charset="0"/>
                <a:ea typeface="ＭＳ Ｐゴシック" pitchFamily="-109" charset="-128"/>
                <a:cs typeface="ＭＳ Ｐゴシック" pitchFamily="-109" charset="-128"/>
              </a:rPr>
              <a:t>　☆生涯における累積がん罹患リスク</a:t>
            </a:r>
          </a:p>
          <a:p>
            <a:pPr marL="250585" indent="-250585">
              <a:tabLst>
                <a:tab pos="629845" algn="l"/>
              </a:tabLst>
            </a:pPr>
            <a:r>
              <a:rPr lang="ja-JP" altLang="en-US" sz="2300" dirty="0">
                <a:solidFill>
                  <a:srgbClr val="0000FF"/>
                </a:solidFill>
                <a:latin typeface="Calibri" pitchFamily="-109" charset="0"/>
                <a:ea typeface="ＭＳ Ｐゴシック" pitchFamily="-109" charset="-128"/>
                <a:cs typeface="ＭＳ Ｐゴシック" pitchFamily="-109" charset="-128"/>
              </a:rPr>
              <a:t>　　　男性　６１．８％　　女性　４６．０％</a:t>
            </a:r>
          </a:p>
          <a:p>
            <a:pPr marL="250585" indent="-250585">
              <a:tabLst>
                <a:tab pos="629845" algn="l"/>
              </a:tabLst>
            </a:pPr>
            <a:r>
              <a:rPr lang="ja-JP" altLang="en-US" sz="1600" dirty="0">
                <a:solidFill>
                  <a:srgbClr val="0000FF"/>
                </a:solidFill>
                <a:latin typeface="Calibri" pitchFamily="-109" charset="0"/>
                <a:ea typeface="ＭＳ Ｐゴシック" pitchFamily="-109" charset="-128"/>
                <a:cs typeface="ＭＳ Ｐゴシック" pitchFamily="-109" charset="-128"/>
              </a:rPr>
              <a:t>（公益財団法人がん研究振興財団「がんの統計‘１５」より引用）</a:t>
            </a:r>
          </a:p>
        </p:txBody>
      </p:sp>
      <p:sp>
        <p:nvSpPr>
          <p:cNvPr id="23557" name="Text Box 10"/>
          <p:cNvSpPr txBox="1">
            <a:spLocks noChangeArrowheads="1"/>
          </p:cNvSpPr>
          <p:nvPr/>
        </p:nvSpPr>
        <p:spPr bwMode="auto">
          <a:xfrm>
            <a:off x="1126633" y="1600765"/>
            <a:ext cx="11060853" cy="634692"/>
          </a:xfrm>
          <a:prstGeom prst="rect">
            <a:avLst/>
          </a:prstGeom>
          <a:noFill/>
          <a:ln w="9525">
            <a:noFill/>
            <a:miter lim="800000"/>
            <a:headEnd/>
            <a:tailEnd/>
          </a:ln>
        </p:spPr>
        <p:txBody>
          <a:bodyPr lIns="130032" tIns="65017" rIns="130032" bIns="65017">
            <a:prstTxWarp prst="textNoShape">
              <a:avLst/>
            </a:prstTxWarp>
            <a:spAutoFit/>
          </a:bodyPr>
          <a:lstStyle/>
          <a:p>
            <a:pPr algn="ctr"/>
            <a:r>
              <a:rPr lang="ja-JP" altLang="en-US" sz="3300" b="1" dirty="0">
                <a:solidFill>
                  <a:srgbClr val="000000"/>
                </a:solidFill>
                <a:latin typeface="Verdana" pitchFamily="-109" charset="0"/>
                <a:ea typeface="HGSｺﾞｼｯｸM" pitchFamily="50" charset="-128"/>
                <a:cs typeface="HGSｺﾞｼｯｸM" pitchFamily="50" charset="-128"/>
              </a:rPr>
              <a:t>県内でがんと診断された人：２０</a:t>
            </a:r>
            <a:r>
              <a:rPr lang="en-US" altLang="ja-JP" sz="3300" b="1" dirty="0">
                <a:solidFill>
                  <a:srgbClr val="000000"/>
                </a:solidFill>
                <a:latin typeface="Verdana" pitchFamily="-109" charset="0"/>
                <a:ea typeface="HGSｺﾞｼｯｸM" pitchFamily="50" charset="-128"/>
                <a:cs typeface="HGSｺﾞｼｯｸM" pitchFamily="50" charset="-128"/>
              </a:rPr>
              <a:t>,</a:t>
            </a:r>
            <a:r>
              <a:rPr lang="ja-JP" altLang="en-US" sz="3300" b="1" dirty="0">
                <a:solidFill>
                  <a:srgbClr val="000000"/>
                </a:solidFill>
                <a:latin typeface="Verdana" pitchFamily="-109" charset="0"/>
                <a:ea typeface="HGSｺﾞｼｯｸM" pitchFamily="50" charset="-128"/>
                <a:cs typeface="HGSｺﾞｼｯｸM" pitchFamily="50" charset="-128"/>
              </a:rPr>
              <a:t>６９７人（Ｈ２４）</a:t>
            </a:r>
            <a:endParaRPr lang="ja-JP" altLang="en-US" sz="3300" b="1" dirty="0">
              <a:solidFill>
                <a:srgbClr val="006699"/>
              </a:solidFill>
              <a:latin typeface="Verdana" pitchFamily="-109" charset="0"/>
              <a:ea typeface="ＭＳ Ｐゴシック" pitchFamily="-109" charset="-128"/>
              <a:cs typeface="ＭＳ Ｐゴシック" pitchFamily="-109" charset="-128"/>
            </a:endParaRPr>
          </a:p>
        </p:txBody>
      </p:sp>
      <p:sp>
        <p:nvSpPr>
          <p:cNvPr id="23558" name="Text Box 15"/>
          <p:cNvSpPr txBox="1">
            <a:spLocks noChangeArrowheads="1"/>
          </p:cNvSpPr>
          <p:nvPr/>
        </p:nvSpPr>
        <p:spPr bwMode="auto">
          <a:xfrm>
            <a:off x="4350739" y="7425834"/>
            <a:ext cx="4610382" cy="393943"/>
          </a:xfrm>
          <a:prstGeom prst="rect">
            <a:avLst/>
          </a:prstGeom>
          <a:noFill/>
          <a:ln w="9525">
            <a:noFill/>
            <a:miter lim="800000"/>
            <a:headEnd/>
            <a:tailEnd/>
          </a:ln>
        </p:spPr>
        <p:txBody>
          <a:bodyPr lIns="130032" tIns="65017" rIns="130032" bIns="65017">
            <a:prstTxWarp prst="textNoShape">
              <a:avLst/>
            </a:prstTxWarp>
            <a:spAutoFit/>
          </a:bodyPr>
          <a:lstStyle/>
          <a:p>
            <a:pPr algn="ctr"/>
            <a:r>
              <a:rPr lang="en-US" altLang="ja-JP" sz="1700" dirty="0">
                <a:solidFill>
                  <a:srgbClr val="000000"/>
                </a:solidFill>
                <a:latin typeface="ＭＳ Ｐゴシック" pitchFamily="-109" charset="-128"/>
                <a:ea typeface="ＭＳ Ｐゴシック" pitchFamily="-109" charset="-128"/>
                <a:cs typeface="ＭＳ Ｐゴシック" pitchFamily="-109" charset="-128"/>
              </a:rPr>
              <a:t>【</a:t>
            </a:r>
            <a:r>
              <a:rPr lang="ja-JP" altLang="en-US" sz="1700" dirty="0">
                <a:solidFill>
                  <a:srgbClr val="000000"/>
                </a:solidFill>
                <a:latin typeface="ＭＳ Ｐゴシック" pitchFamily="-109" charset="-128"/>
                <a:ea typeface="ＭＳ Ｐゴシック" pitchFamily="-109" charset="-128"/>
                <a:cs typeface="ＭＳ Ｐゴシック" pitchFamily="-109" charset="-128"/>
              </a:rPr>
              <a:t>出典</a:t>
            </a:r>
            <a:r>
              <a:rPr lang="en-US" altLang="ja-JP" sz="1700" dirty="0">
                <a:solidFill>
                  <a:srgbClr val="000000"/>
                </a:solidFill>
                <a:latin typeface="ＭＳ Ｐゴシック" pitchFamily="-109" charset="-128"/>
                <a:ea typeface="ＭＳ Ｐゴシック" pitchFamily="-109" charset="-128"/>
                <a:cs typeface="ＭＳ Ｐゴシック" pitchFamily="-109" charset="-128"/>
              </a:rPr>
              <a:t>】</a:t>
            </a:r>
            <a:r>
              <a:rPr lang="ja-JP" altLang="en-US" sz="1700" dirty="0">
                <a:solidFill>
                  <a:srgbClr val="000000"/>
                </a:solidFill>
                <a:latin typeface="ＭＳ Ｐゴシック" pitchFamily="-109" charset="-128"/>
                <a:ea typeface="ＭＳ Ｐゴシック" pitchFamily="-109" charset="-128"/>
                <a:cs typeface="ＭＳ Ｐゴシック" pitchFamily="-109" charset="-128"/>
              </a:rPr>
              <a:t>広島県のがん登録（平成</a:t>
            </a:r>
            <a:r>
              <a:rPr lang="en-US" altLang="ja-JP" sz="1700" dirty="0">
                <a:solidFill>
                  <a:srgbClr val="000000"/>
                </a:solidFill>
                <a:latin typeface="ＭＳ Ｐゴシック" pitchFamily="-109" charset="-128"/>
                <a:ea typeface="ＭＳ Ｐゴシック" pitchFamily="-109" charset="-128"/>
                <a:cs typeface="ＭＳ Ｐゴシック" pitchFamily="-109" charset="-128"/>
              </a:rPr>
              <a:t>24</a:t>
            </a:r>
            <a:r>
              <a:rPr lang="ja-JP" altLang="en-US" sz="1700" dirty="0">
                <a:solidFill>
                  <a:srgbClr val="000000"/>
                </a:solidFill>
                <a:latin typeface="ＭＳ Ｐゴシック" pitchFamily="-109" charset="-128"/>
                <a:ea typeface="ＭＳ Ｐゴシック" pitchFamily="-109" charset="-128"/>
                <a:cs typeface="ＭＳ Ｐゴシック" pitchFamily="-109" charset="-128"/>
              </a:rPr>
              <a:t>年集計）</a:t>
            </a:r>
            <a:endParaRPr lang="ja-JP" altLang="en-US" sz="2600" dirty="0">
              <a:solidFill>
                <a:srgbClr val="006699"/>
              </a:solidFill>
              <a:latin typeface="Verdana" pitchFamily="-109" charset="0"/>
              <a:ea typeface="ＭＳ Ｐゴシック" pitchFamily="-109" charset="-128"/>
              <a:cs typeface="ＭＳ Ｐゴシック" pitchFamily="-109" charset="-128"/>
            </a:endParaRPr>
          </a:p>
        </p:txBody>
      </p:sp>
      <p:graphicFrame>
        <p:nvGraphicFramePr>
          <p:cNvPr id="23554" name="オブジェクト 1"/>
          <p:cNvGraphicFramePr>
            <a:graphicFrameLocks/>
          </p:cNvGraphicFramePr>
          <p:nvPr/>
        </p:nvGraphicFramePr>
        <p:xfrm>
          <a:off x="29352" y="1892018"/>
          <a:ext cx="7107484" cy="5996658"/>
        </p:xfrm>
        <a:graphic>
          <a:graphicData uri="http://schemas.openxmlformats.org/presentationml/2006/ole">
            <mc:AlternateContent xmlns:mc="http://schemas.openxmlformats.org/markup-compatibility/2006">
              <mc:Choice xmlns:v="urn:schemas-microsoft-com:vml" Requires="v">
                <p:oleObj spid="_x0000_s86020" r:id="rId5" imgW="4999153" imgH="4218798" progId="Excel.Sheet.8">
                  <p:embed/>
                </p:oleObj>
              </mc:Choice>
              <mc:Fallback>
                <p:oleObj r:id="rId5" imgW="4999153" imgH="4218798" progId="Excel.Sheet.8">
                  <p:embed/>
                  <p:pic>
                    <p:nvPicPr>
                      <p:cNvPr id="0" name="オブジェクト 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352" y="1892018"/>
                        <a:ext cx="7107484" cy="599665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555" name="オブジェクト 2"/>
          <p:cNvGraphicFramePr>
            <a:graphicFrameLocks/>
          </p:cNvGraphicFramePr>
          <p:nvPr/>
        </p:nvGraphicFramePr>
        <p:xfrm>
          <a:off x="5874741" y="1774613"/>
          <a:ext cx="7202311" cy="6296943"/>
        </p:xfrm>
        <a:graphic>
          <a:graphicData uri="http://schemas.openxmlformats.org/presentationml/2006/ole">
            <mc:AlternateContent xmlns:mc="http://schemas.openxmlformats.org/markup-compatibility/2006">
              <mc:Choice xmlns:v="urn:schemas-microsoft-com:vml" Requires="v">
                <p:oleObj spid="_x0000_s86021" name="グラフ" r:id="rId8" imgW="5060119" imgH="4426080" progId="Excel.Sheet.8">
                  <p:embed/>
                </p:oleObj>
              </mc:Choice>
              <mc:Fallback>
                <p:oleObj name="グラフ" r:id="rId8" imgW="5060119" imgH="4426080" progId="Excel.Sheet.8">
                  <p:embed/>
                  <p:pic>
                    <p:nvPicPr>
                      <p:cNvPr id="0" name="オブジェクト 2"/>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74741" y="1774613"/>
                        <a:ext cx="7202311" cy="629694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559" name="スライド番号プレースホルダー 3"/>
          <p:cNvSpPr>
            <a:spLocks noGrp="1"/>
          </p:cNvSpPr>
          <p:nvPr>
            <p:ph type="sldNum" sz="quarter" idx="12"/>
          </p:nvPr>
        </p:nvSpPr>
        <p:spPr>
          <a:noFill/>
        </p:spPr>
        <p:txBody>
          <a:bodyPr/>
          <a:lstStyle/>
          <a:p>
            <a:fld id="{D5FA2055-0725-9946-AFAC-ECCEB84C93BF}" type="slidenum">
              <a:rPr lang="en-US" altLang="ja-JP"/>
              <a:pPr/>
              <a:t>4</a:t>
            </a:fld>
            <a:endParaRPr lang="en-US" altLang="ja-JP"/>
          </a:p>
        </p:txBody>
      </p:sp>
      <p:sp>
        <p:nvSpPr>
          <p:cNvPr id="12" name="テキスト ボックス 11"/>
          <p:cNvSpPr txBox="1">
            <a:spLocks noChangeArrowheads="1"/>
          </p:cNvSpPr>
          <p:nvPr/>
        </p:nvSpPr>
        <p:spPr bwMode="auto">
          <a:xfrm>
            <a:off x="537351" y="180622"/>
            <a:ext cx="12239414" cy="833121"/>
          </a:xfrm>
          <a:prstGeom prst="rect">
            <a:avLst/>
          </a:prstGeom>
          <a:gradFill rotWithShape="1">
            <a:gsLst>
              <a:gs pos="0">
                <a:srgbClr val="00FF00">
                  <a:gamma/>
                  <a:shade val="46275"/>
                  <a:invGamma/>
                </a:srgbClr>
              </a:gs>
              <a:gs pos="100000">
                <a:srgbClr val="00FF00"/>
              </a:gs>
            </a:gsLst>
            <a:lin ang="0" scaled="1"/>
          </a:gradFill>
          <a:ln>
            <a:noFill/>
          </a:ln>
          <a:extLst/>
        </p:spPr>
        <p:txBody>
          <a:bodyPr lIns="130032" tIns="65017" rIns="130032" bIns="65017" anchor="ctr">
            <a:prstTxWarp prst="textNoShape">
              <a:avLst/>
            </a:prstTxWarp>
            <a:spAutoFit/>
          </a:bodyPr>
          <a:lstStyle/>
          <a:p>
            <a:pPr>
              <a:defRPr/>
            </a:pPr>
            <a:r>
              <a:rPr lang="ja-JP" altLang="en-US" sz="4600" b="1" dirty="0">
                <a:solidFill>
                  <a:schemeClr val="bg1"/>
                </a:solidFill>
                <a:effectLst>
                  <a:outerShdw blurRad="38100" dist="38100" dir="2700000" algn="tl">
                    <a:srgbClr val="000000"/>
                  </a:outerShdw>
                </a:effectLst>
                <a:latin typeface="Arial" pitchFamily="-109" charset="0"/>
              </a:rPr>
              <a:t>広島県におけるがんの現状①</a:t>
            </a:r>
            <a:endParaRPr lang="ja-JP" altLang="en-US" sz="4600" b="1" dirty="0">
              <a:solidFill>
                <a:schemeClr val="bg1"/>
              </a:solidFill>
              <a:effectLst>
                <a:outerShdw blurRad="38100" dist="38100" dir="2700000" algn="tl">
                  <a:srgbClr val="000000"/>
                </a:outerShdw>
              </a:effectLst>
            </a:endParaRPr>
          </a:p>
        </p:txBody>
      </p:sp>
      <p:sp>
        <p:nvSpPr>
          <p:cNvPr id="23561" name="テキスト ボックス 6"/>
          <p:cNvSpPr txBox="1">
            <a:spLocks noChangeArrowheads="1"/>
          </p:cNvSpPr>
          <p:nvPr/>
        </p:nvSpPr>
        <p:spPr bwMode="auto">
          <a:xfrm>
            <a:off x="3020910" y="4210758"/>
            <a:ext cx="2047805" cy="1054634"/>
          </a:xfrm>
          <a:prstGeom prst="rect">
            <a:avLst/>
          </a:prstGeom>
          <a:noFill/>
          <a:ln w="9525">
            <a:noFill/>
            <a:miter lim="800000"/>
            <a:headEnd/>
            <a:tailEnd/>
          </a:ln>
        </p:spPr>
        <p:txBody>
          <a:bodyPr lIns="130032" tIns="65017" rIns="130032" bIns="65017">
            <a:prstTxWarp prst="textNoShape">
              <a:avLst/>
            </a:prstTxWarp>
            <a:spAutoFit/>
          </a:bodyPr>
          <a:lstStyle/>
          <a:p>
            <a:r>
              <a:rPr lang="ja-JP" altLang="en-US" sz="2600" b="1" dirty="0">
                <a:latin typeface="ＭＳ ゴシック" pitchFamily="-109" charset="-128"/>
                <a:ea typeface="ＭＳ ゴシック" pitchFamily="-109" charset="-128"/>
                <a:cs typeface="ＭＳ ゴシック" pitchFamily="-109" charset="-128"/>
              </a:rPr>
              <a:t>男</a:t>
            </a:r>
            <a:endParaRPr lang="en-US" altLang="ja-JP" sz="2600" b="1" dirty="0">
              <a:latin typeface="ＭＳ ゴシック" pitchFamily="-109" charset="-128"/>
              <a:ea typeface="ＭＳ ゴシック" pitchFamily="-109" charset="-128"/>
              <a:cs typeface="ＭＳ ゴシック" pitchFamily="-109" charset="-128"/>
            </a:endParaRPr>
          </a:p>
          <a:p>
            <a:endParaRPr lang="en-US" altLang="ja-JP" sz="1700" b="1" dirty="0">
              <a:latin typeface="ＭＳ ゴシック" pitchFamily="-109" charset="-128"/>
              <a:ea typeface="ＭＳ ゴシック" pitchFamily="-109" charset="-128"/>
              <a:cs typeface="ＭＳ ゴシック" pitchFamily="-109" charset="-128"/>
            </a:endParaRPr>
          </a:p>
          <a:p>
            <a:r>
              <a:rPr lang="ja-JP" altLang="en-US" sz="1700" b="1" dirty="0">
                <a:latin typeface="ＭＳ ゴシック" pitchFamily="-109" charset="-128"/>
                <a:ea typeface="ＭＳ ゴシック" pitchFamily="-109" charset="-128"/>
                <a:cs typeface="ＭＳ ゴシック" pitchFamily="-109" charset="-128"/>
              </a:rPr>
              <a:t>１１</a:t>
            </a:r>
            <a:r>
              <a:rPr lang="en-US" altLang="ja-JP" sz="1700" b="1" dirty="0">
                <a:latin typeface="ＭＳ ゴシック" pitchFamily="-109" charset="-128"/>
                <a:ea typeface="ＭＳ ゴシック" pitchFamily="-109" charset="-128"/>
                <a:cs typeface="ＭＳ ゴシック" pitchFamily="-109" charset="-128"/>
              </a:rPr>
              <a:t>,</a:t>
            </a:r>
            <a:r>
              <a:rPr lang="ja-JP" altLang="en-US" sz="1700" b="1" dirty="0">
                <a:latin typeface="ＭＳ ゴシック" pitchFamily="-109" charset="-128"/>
                <a:ea typeface="ＭＳ ゴシック" pitchFamily="-109" charset="-128"/>
                <a:cs typeface="ＭＳ ゴシック" pitchFamily="-109" charset="-128"/>
              </a:rPr>
              <a:t>９９４人</a:t>
            </a:r>
          </a:p>
        </p:txBody>
      </p:sp>
      <p:sp>
        <p:nvSpPr>
          <p:cNvPr id="23562" name="テキスト ボックス 14"/>
          <p:cNvSpPr txBox="1">
            <a:spLocks noChangeArrowheads="1"/>
          </p:cNvSpPr>
          <p:nvPr/>
        </p:nvSpPr>
        <p:spPr bwMode="auto">
          <a:xfrm>
            <a:off x="9159805" y="4210758"/>
            <a:ext cx="2047804" cy="1054634"/>
          </a:xfrm>
          <a:prstGeom prst="rect">
            <a:avLst/>
          </a:prstGeom>
          <a:noFill/>
          <a:ln w="9525">
            <a:noFill/>
            <a:miter lim="800000"/>
            <a:headEnd/>
            <a:tailEnd/>
          </a:ln>
        </p:spPr>
        <p:txBody>
          <a:bodyPr lIns="130032" tIns="65017" rIns="130032" bIns="65017">
            <a:prstTxWarp prst="textNoShape">
              <a:avLst/>
            </a:prstTxWarp>
            <a:spAutoFit/>
          </a:bodyPr>
          <a:lstStyle/>
          <a:p>
            <a:r>
              <a:rPr lang="ja-JP" altLang="en-US" sz="2600" b="1" dirty="0">
                <a:latin typeface="ＭＳ ゴシック" pitchFamily="-109" charset="-128"/>
                <a:ea typeface="ＭＳ ゴシック" pitchFamily="-109" charset="-128"/>
                <a:cs typeface="ＭＳ ゴシック" pitchFamily="-109" charset="-128"/>
              </a:rPr>
              <a:t>女</a:t>
            </a:r>
            <a:endParaRPr lang="en-US" altLang="ja-JP" sz="2600" b="1" dirty="0">
              <a:latin typeface="ＭＳ ゴシック" pitchFamily="-109" charset="-128"/>
              <a:ea typeface="ＭＳ ゴシック" pitchFamily="-109" charset="-128"/>
              <a:cs typeface="ＭＳ ゴシック" pitchFamily="-109" charset="-128"/>
            </a:endParaRPr>
          </a:p>
          <a:p>
            <a:endParaRPr lang="en-US" altLang="ja-JP" sz="1700" b="1" dirty="0">
              <a:latin typeface="ＭＳ ゴシック" pitchFamily="-109" charset="-128"/>
              <a:ea typeface="ＭＳ ゴシック" pitchFamily="-109" charset="-128"/>
              <a:cs typeface="ＭＳ ゴシック" pitchFamily="-109" charset="-128"/>
            </a:endParaRPr>
          </a:p>
          <a:p>
            <a:r>
              <a:rPr lang="ja-JP" altLang="en-US" sz="1700" b="1" dirty="0">
                <a:latin typeface="ＭＳ ゴシック" pitchFamily="-109" charset="-128"/>
                <a:ea typeface="ＭＳ ゴシック" pitchFamily="-109" charset="-128"/>
                <a:cs typeface="ＭＳ ゴシック" pitchFamily="-109" charset="-128"/>
              </a:rPr>
              <a:t>８</a:t>
            </a:r>
            <a:r>
              <a:rPr lang="en-US" altLang="ja-JP" sz="1700" b="1" dirty="0">
                <a:latin typeface="ＭＳ ゴシック" pitchFamily="-109" charset="-128"/>
                <a:ea typeface="ＭＳ ゴシック" pitchFamily="-109" charset="-128"/>
                <a:cs typeface="ＭＳ ゴシック" pitchFamily="-109" charset="-128"/>
              </a:rPr>
              <a:t>,</a:t>
            </a:r>
            <a:r>
              <a:rPr lang="ja-JP" altLang="en-US" sz="1700" b="1" dirty="0">
                <a:latin typeface="ＭＳ ゴシック" pitchFamily="-109" charset="-128"/>
                <a:ea typeface="ＭＳ ゴシック" pitchFamily="-109" charset="-128"/>
                <a:cs typeface="ＭＳ ゴシック" pitchFamily="-109" charset="-128"/>
              </a:rPr>
              <a:t>７０３人</a:t>
            </a:r>
          </a:p>
        </p:txBody>
      </p:sp>
      <p:sp>
        <p:nvSpPr>
          <p:cNvPr id="11" name="正方形/長方形 10"/>
          <p:cNvSpPr/>
          <p:nvPr/>
        </p:nvSpPr>
        <p:spPr>
          <a:xfrm>
            <a:off x="11623040" y="8794045"/>
            <a:ext cx="408658" cy="5125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30032" tIns="65017" rIns="130032" bIns="65017" anchor="ctr"/>
          <a:lstStyle/>
          <a:p>
            <a:pPr algn="ctr">
              <a:defRPr/>
            </a:pPr>
            <a:endParaRPr lang="ja-JP" altLang="en-US"/>
          </a:p>
        </p:txBody>
      </p:sp>
      <p:sp>
        <p:nvSpPr>
          <p:cNvPr id="23564" name="Text Box 4"/>
          <p:cNvSpPr txBox="1">
            <a:spLocks noChangeArrowheads="1"/>
          </p:cNvSpPr>
          <p:nvPr/>
        </p:nvSpPr>
        <p:spPr bwMode="auto">
          <a:xfrm flipV="1">
            <a:off x="9408162" y="-965198"/>
            <a:ext cx="3257973" cy="485259"/>
          </a:xfrm>
          <a:prstGeom prst="rect">
            <a:avLst/>
          </a:prstGeom>
          <a:noFill/>
          <a:ln w="9525">
            <a:noFill/>
            <a:miter lim="800000"/>
            <a:headEnd/>
            <a:tailEnd/>
          </a:ln>
        </p:spPr>
        <p:txBody>
          <a:bodyPr wrap="square" lIns="130032" tIns="65017" rIns="130032" bIns="65017">
            <a:prstTxWarp prst="textNoShape">
              <a:avLst/>
            </a:prstTxWarp>
            <a:spAutoFit/>
          </a:bodyPr>
          <a:lstStyle/>
          <a:p>
            <a:pPr eaLnBrk="0" hangingPunct="0"/>
            <a:r>
              <a:rPr lang="ja-JP" altLang="en-US" sz="2300" dirty="0">
                <a:solidFill>
                  <a:schemeClr val="tx2"/>
                </a:solidFill>
                <a:latin typeface="Osaka" pitchFamily="-109" charset="-128"/>
              </a:rPr>
              <a:t>広島県がん対策課作成</a:t>
            </a:r>
            <a:endParaRPr lang="en-US" altLang="ja-JP" sz="2300" dirty="0">
              <a:solidFill>
                <a:schemeClr val="tx2"/>
              </a:solidFill>
              <a:latin typeface="Osaka" pitchFamily="-109" charset="-128"/>
            </a:endParaRPr>
          </a:p>
        </p:txBody>
      </p:sp>
    </p:spTree>
  </p:cSld>
  <p:clrMapOvr>
    <a:masterClrMapping/>
  </p:clrMapOvr>
  <p:transition advTm="1900">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doc20170523110608.pdf"/>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2"/>
              <a:stretch>
                <a:fillRect/>
              </a:stretch>
            </p:blipFill>
          </mc:Choice>
          <mc:Fallback>
            <p:blipFill>
              <a:blip r:embed="rId3"/>
              <a:stretch>
                <a:fillRect/>
              </a:stretch>
            </p:blipFill>
          </mc:Fallback>
        </mc:AlternateContent>
        <p:spPr>
          <a:xfrm>
            <a:off x="2644774" y="215900"/>
            <a:ext cx="8683626" cy="8966200"/>
          </a:xfrm>
          <a:prstGeom prst="rect">
            <a:avLst/>
          </a:prstGeom>
        </p:spPr>
      </p:pic>
    </p:spTree>
  </p:cSld>
  <p:clrMapOvr>
    <a:masterClrMapping/>
  </p:clrMapOvr>
  <p:transition advTm="425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6" descr="C:\Users\user\Pictures\img014.jpg"/>
          <p:cNvPicPr>
            <a:picLocks noChangeAspect="1" noChangeArrowheads="1"/>
          </p:cNvPicPr>
          <p:nvPr/>
        </p:nvPicPr>
        <p:blipFill>
          <a:blip r:embed="rId3"/>
          <a:srcRect/>
          <a:stretch>
            <a:fillRect/>
          </a:stretch>
        </p:blipFill>
        <p:spPr bwMode="auto">
          <a:xfrm>
            <a:off x="-800100" y="-5588283"/>
            <a:ext cx="15887701" cy="22123965"/>
          </a:xfrm>
          <a:prstGeom prst="rect">
            <a:avLst/>
          </a:prstGeom>
          <a:noFill/>
          <a:ln w="9525">
            <a:noFill/>
            <a:miter lim="800000"/>
            <a:headEnd/>
            <a:tailEnd/>
          </a:ln>
        </p:spPr>
      </p:pic>
      <p:sp>
        <p:nvSpPr>
          <p:cNvPr id="56323" name="Rectangle 2"/>
          <p:cNvSpPr>
            <a:spLocks noChangeArrowheads="1"/>
          </p:cNvSpPr>
          <p:nvPr/>
        </p:nvSpPr>
        <p:spPr bwMode="auto">
          <a:xfrm>
            <a:off x="415432" y="546100"/>
            <a:ext cx="3788551" cy="1193800"/>
          </a:xfrm>
          <a:prstGeom prst="rect">
            <a:avLst/>
          </a:prstGeom>
          <a:noFill/>
          <a:ln w="9525">
            <a:noFill/>
            <a:miter lim="800000"/>
            <a:headEnd/>
            <a:tailEnd/>
          </a:ln>
        </p:spPr>
        <p:txBody>
          <a:bodyPr lIns="130046" tIns="65023" rIns="130046" bIns="65023">
            <a:prstTxWarp prst="textNoShape">
              <a:avLst/>
            </a:prstTxWarp>
          </a:bodyPr>
          <a:lstStyle/>
          <a:p>
            <a:pPr marL="487672" indent="-487672">
              <a:spcBef>
                <a:spcPct val="20000"/>
              </a:spcBef>
              <a:buClr>
                <a:srgbClr val="99CC00"/>
              </a:buClr>
              <a:buSzPct val="60000"/>
            </a:pPr>
            <a:r>
              <a:rPr lang="ja-JP" altLang="en-US" sz="4000" b="1" dirty="0" smtClean="0">
                <a:solidFill>
                  <a:srgbClr val="18579B"/>
                </a:solidFill>
                <a:latin typeface="ＤＦＰ太丸ゴシック体"/>
                <a:ea typeface="ＤＦＰ太丸ゴシック体"/>
                <a:cs typeface="ＤＦＰ太丸ゴシック体"/>
              </a:rPr>
              <a:t>緩和</a:t>
            </a:r>
            <a:r>
              <a:rPr lang="ja-JP" altLang="en-US" sz="4000" b="1" dirty="0">
                <a:solidFill>
                  <a:srgbClr val="18579B"/>
                </a:solidFill>
                <a:latin typeface="ＤＦＰ太丸ゴシック体"/>
                <a:ea typeface="ＤＦＰ太丸ゴシック体"/>
                <a:cs typeface="ＤＦＰ太丸ゴシック体"/>
              </a:rPr>
              <a:t>ケア</a:t>
            </a:r>
            <a:r>
              <a:rPr lang="ja-JP" altLang="en-US" sz="4000" b="1" dirty="0">
                <a:solidFill>
                  <a:srgbClr val="18579B"/>
                </a:solidFill>
                <a:latin typeface="+mn-ea"/>
                <a:cs typeface="HGP創英角ﾎﾟｯﾌﾟ体" pitchFamily="50" charset="-128"/>
              </a:rPr>
              <a:t>とは</a:t>
            </a:r>
            <a:endParaRPr lang="en-US" altLang="ja-JP" sz="4000" b="1" dirty="0">
              <a:solidFill>
                <a:srgbClr val="18579B"/>
              </a:solidFill>
              <a:latin typeface="+mn-ea"/>
              <a:cs typeface="Tahoma" pitchFamily="-109" charset="0"/>
            </a:endParaRPr>
          </a:p>
        </p:txBody>
      </p:sp>
      <p:sp>
        <p:nvSpPr>
          <p:cNvPr id="56324" name="Rectangle 2"/>
          <p:cNvSpPr>
            <a:spLocks noChangeArrowheads="1"/>
          </p:cNvSpPr>
          <p:nvPr/>
        </p:nvSpPr>
        <p:spPr bwMode="auto">
          <a:xfrm>
            <a:off x="255129" y="-1181100"/>
            <a:ext cx="12289084" cy="2296442"/>
          </a:xfrm>
          <a:prstGeom prst="rect">
            <a:avLst/>
          </a:prstGeom>
          <a:noFill/>
          <a:ln w="9525">
            <a:noFill/>
            <a:miter lim="800000"/>
            <a:headEnd/>
            <a:tailEnd/>
          </a:ln>
        </p:spPr>
        <p:txBody>
          <a:bodyPr lIns="130046" tIns="65023" rIns="130046" bIns="65023">
            <a:prstTxWarp prst="textNoShape">
              <a:avLst/>
            </a:prstTxWarp>
          </a:bodyPr>
          <a:lstStyle/>
          <a:p>
            <a:pPr marL="487672" indent="-487672">
              <a:spcBef>
                <a:spcPct val="20000"/>
              </a:spcBef>
              <a:buClr>
                <a:srgbClr val="99CC00"/>
              </a:buClr>
              <a:buSzPct val="60000"/>
            </a:pPr>
            <a:r>
              <a:rPr lang="en-US" altLang="ja-JP" sz="4600" dirty="0" smtClean="0">
                <a:latin typeface="HGS創英角ﾎﾟｯﾌﾟ体" pitchFamily="50" charset="-128"/>
                <a:ea typeface="HGS創英角ﾎﾟｯﾌﾟ体" pitchFamily="50" charset="-128"/>
                <a:cs typeface="HGS創英角ﾎﾟｯﾌﾟ体" pitchFamily="50" charset="-128"/>
              </a:rPr>
              <a:t>7</a:t>
            </a:r>
            <a:r>
              <a:rPr lang="ja-JP" altLang="en-US" sz="4600" dirty="0" smtClean="0">
                <a:latin typeface="HGS創英角ﾎﾟｯﾌﾟ体" pitchFamily="50" charset="-128"/>
                <a:ea typeface="HGS創英角ﾎﾟｯﾌﾟ体" pitchFamily="50" charset="-128"/>
                <a:cs typeface="HGS創英角ﾎﾟｯﾌﾟ体" pitchFamily="50" charset="-128"/>
              </a:rPr>
              <a:t>　んの</a:t>
            </a:r>
            <a:r>
              <a:rPr lang="ja-JP" altLang="en-US" sz="4600" dirty="0">
                <a:latin typeface="HGS創英角ﾎﾟｯﾌﾟ体" pitchFamily="50" charset="-128"/>
                <a:ea typeface="HGS創英角ﾎﾟｯﾌﾟ体" pitchFamily="50" charset="-128"/>
                <a:cs typeface="HGS創英角ﾎﾟｯﾌﾟ体" pitchFamily="50" charset="-128"/>
              </a:rPr>
              <a:t>治療における緩和ケア</a:t>
            </a:r>
            <a:endParaRPr lang="en-US" altLang="ja-JP" sz="4600" dirty="0">
              <a:solidFill>
                <a:srgbClr val="000000"/>
              </a:solidFill>
              <a:latin typeface="HGS創英角ﾎﾟｯﾌﾟ体" pitchFamily="50" charset="-128"/>
              <a:ea typeface="Tahoma" pitchFamily="-109" charset="0"/>
              <a:cs typeface="Tahoma" pitchFamily="-109" charset="0"/>
            </a:endParaRPr>
          </a:p>
        </p:txBody>
      </p:sp>
      <p:sp>
        <p:nvSpPr>
          <p:cNvPr id="2" name="正方形/長方形 1"/>
          <p:cNvSpPr/>
          <p:nvPr/>
        </p:nvSpPr>
        <p:spPr>
          <a:xfrm flipV="1">
            <a:off x="2101993" y="-2173675"/>
            <a:ext cx="7680960" cy="992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30046" tIns="65023" rIns="130046" bIns="65023" anchor="ctr"/>
          <a:lstStyle/>
          <a:p>
            <a:pPr algn="ctr">
              <a:defRPr/>
            </a:pPr>
            <a:endParaRPr lang="ja-JP" altLang="en-US"/>
          </a:p>
        </p:txBody>
      </p:sp>
      <p:sp>
        <p:nvSpPr>
          <p:cNvPr id="7" name="テキスト ボックス 6"/>
          <p:cNvSpPr txBox="1"/>
          <p:nvPr/>
        </p:nvSpPr>
        <p:spPr>
          <a:xfrm>
            <a:off x="1877561" y="4699000"/>
            <a:ext cx="10817013" cy="2369880"/>
          </a:xfrm>
          <a:prstGeom prst="rect">
            <a:avLst/>
          </a:prstGeom>
          <a:noFill/>
        </p:spPr>
        <p:txBody>
          <a:bodyPr wrap="square" rtlCol="0">
            <a:spAutoFit/>
          </a:bodyPr>
          <a:lstStyle/>
          <a:p>
            <a:pPr algn="l"/>
            <a:r>
              <a:rPr lang="ja-JP" altLang="en-US" sz="2800" b="1" dirty="0" smtClean="0">
                <a:solidFill>
                  <a:srgbClr val="000000"/>
                </a:solidFill>
                <a:latin typeface="ＤＦＰ太丸ゴシック体"/>
                <a:ea typeface="ＤＦＰ太丸ゴシック体"/>
                <a:cs typeface="ＤＦＰ太丸ゴシック体"/>
              </a:rPr>
              <a:t>病気に伴う体と心の痛みを和らげるための支援を「</a:t>
            </a:r>
            <a:r>
              <a:rPr lang="ja-JP" altLang="en-US" sz="2800" b="1" dirty="0" smtClean="0">
                <a:solidFill>
                  <a:srgbClr val="18579B"/>
                </a:solidFill>
                <a:latin typeface="ＤＦＰ太丸ゴシック体"/>
                <a:ea typeface="ＤＦＰ太丸ゴシック体"/>
                <a:cs typeface="ＤＦＰ太丸ゴシック体"/>
              </a:rPr>
              <a:t>緩和ケア</a:t>
            </a:r>
            <a:r>
              <a:rPr lang="ja-JP" altLang="en-US" sz="2800" b="1" dirty="0" smtClean="0">
                <a:solidFill>
                  <a:srgbClr val="000000"/>
                </a:solidFill>
                <a:latin typeface="ＤＦＰ太丸ゴシック体"/>
                <a:ea typeface="ＤＦＰ太丸ゴシック体"/>
                <a:cs typeface="ＤＦＰ太丸ゴシック体"/>
              </a:rPr>
              <a:t>」</a:t>
            </a:r>
            <a:endParaRPr lang="en-US" altLang="ja-JP" sz="2800" b="1" dirty="0" smtClean="0">
              <a:solidFill>
                <a:srgbClr val="000000"/>
              </a:solidFill>
              <a:latin typeface="ＤＦＰ太丸ゴシック体"/>
              <a:ea typeface="ＤＦＰ太丸ゴシック体"/>
              <a:cs typeface="ＤＦＰ太丸ゴシック体"/>
            </a:endParaRPr>
          </a:p>
          <a:p>
            <a:endParaRPr lang="en-US" altLang="ja-JP" sz="2400" dirty="0" smtClean="0">
              <a:solidFill>
                <a:srgbClr val="000000"/>
              </a:solidFill>
              <a:latin typeface="ＤＦＰ太丸ゴシック体"/>
              <a:ea typeface="ＤＦＰ太丸ゴシック体"/>
              <a:cs typeface="ＤＦＰ太丸ゴシック体"/>
            </a:endParaRPr>
          </a:p>
          <a:p>
            <a:pPr algn="l"/>
            <a:r>
              <a:rPr lang="ja-JP" altLang="en-US" sz="2400" b="1" dirty="0" smtClean="0">
                <a:solidFill>
                  <a:srgbClr val="000000"/>
                </a:solidFill>
                <a:latin typeface="ＤＦＰ太丸ゴシック体"/>
                <a:ea typeface="ＤＦＰ太丸ゴシック体"/>
                <a:cs typeface="ＤＦＰ太丸ゴシック体"/>
              </a:rPr>
              <a:t>患者の家族も「第二の患者」と言われるほど様々な「苦痛」を抱えている。</a:t>
            </a:r>
            <a:r>
              <a:rPr lang="ja-JP" altLang="en-US" sz="2400" b="1" dirty="0" smtClean="0">
                <a:solidFill>
                  <a:srgbClr val="18579B"/>
                </a:solidFill>
                <a:latin typeface="ＤＦＰ太丸ゴシック体"/>
                <a:ea typeface="ＤＦＰ太丸ゴシック体"/>
                <a:cs typeface="ＤＦＰ太丸ゴシック体"/>
              </a:rPr>
              <a:t>患者本人だけでなくその家族に</a:t>
            </a:r>
            <a:r>
              <a:rPr lang="ja-JP" altLang="en-US" sz="2400" b="1" dirty="0" smtClean="0">
                <a:solidFill>
                  <a:srgbClr val="000000"/>
                </a:solidFill>
                <a:latin typeface="ＤＦＰ太丸ゴシック体"/>
                <a:ea typeface="ＤＦＰ太丸ゴシック体"/>
                <a:cs typeface="ＤＦＰ太丸ゴシック体"/>
              </a:rPr>
              <a:t>対しても，苦痛を和らげるための支援を行うことが大切。</a:t>
            </a:r>
            <a:endParaRPr lang="en-US" altLang="ja-JP" sz="2400" b="1" dirty="0" smtClean="0">
              <a:solidFill>
                <a:srgbClr val="000000"/>
              </a:solidFill>
              <a:latin typeface="ＤＦＰ太丸ゴシック体"/>
              <a:ea typeface="ＤＦＰ太丸ゴシック体"/>
              <a:cs typeface="ＤＦＰ太丸ゴシック体"/>
            </a:endParaRPr>
          </a:p>
          <a:p>
            <a:pPr algn="l"/>
            <a:r>
              <a:rPr lang="ja-JP" altLang="en-US" sz="2400" b="1" dirty="0" smtClean="0">
                <a:solidFill>
                  <a:srgbClr val="000000"/>
                </a:solidFill>
                <a:latin typeface="ＤＦＰ太丸ゴシック体"/>
                <a:ea typeface="ＤＦＰ太丸ゴシック体"/>
                <a:cs typeface="ＤＦＰ太丸ゴシック体"/>
              </a:rPr>
              <a:t>そして、</a:t>
            </a:r>
            <a:r>
              <a:rPr lang="ja-JP" altLang="en-US" sz="2400" b="1" dirty="0" smtClean="0">
                <a:solidFill>
                  <a:srgbClr val="FC415B"/>
                </a:solidFill>
                <a:latin typeface="ＤＦＰ太丸ゴシック体"/>
                <a:ea typeface="ＤＦＰ太丸ゴシック体"/>
                <a:cs typeface="ＤＦＰ太丸ゴシック体"/>
              </a:rPr>
              <a:t>がんの治療と緩和ケアのバランス</a:t>
            </a:r>
            <a:r>
              <a:rPr lang="ja-JP" altLang="en-US" sz="2400" b="1" dirty="0" smtClean="0">
                <a:solidFill>
                  <a:srgbClr val="000000"/>
                </a:solidFill>
                <a:latin typeface="ＤＦＰ太丸ゴシック体"/>
                <a:ea typeface="ＤＦＰ太丸ゴシック体"/>
                <a:cs typeface="ＤＦＰ太丸ゴシック体"/>
              </a:rPr>
              <a:t>が大切です。</a:t>
            </a:r>
            <a:endParaRPr lang="en-US" altLang="ja-JP" sz="2400" b="1" dirty="0" smtClean="0">
              <a:solidFill>
                <a:srgbClr val="000000"/>
              </a:solidFill>
              <a:latin typeface="ＤＦＰ太丸ゴシック体"/>
              <a:ea typeface="ＤＦＰ太丸ゴシック体"/>
              <a:cs typeface="ＤＦＰ太丸ゴシック体"/>
            </a:endParaRPr>
          </a:p>
        </p:txBody>
      </p:sp>
      <p:grpSp>
        <p:nvGrpSpPr>
          <p:cNvPr id="8" name="Group 10"/>
          <p:cNvGrpSpPr>
            <a:grpSpLocks/>
          </p:cNvGrpSpPr>
          <p:nvPr/>
        </p:nvGrpSpPr>
        <p:grpSpPr bwMode="auto">
          <a:xfrm>
            <a:off x="863601" y="7353300"/>
            <a:ext cx="12141199" cy="2354140"/>
            <a:chOff x="476" y="2251"/>
            <a:chExt cx="4944" cy="832"/>
          </a:xfrm>
        </p:grpSpPr>
        <p:sp>
          <p:nvSpPr>
            <p:cNvPr id="9" name="AutoShape 11"/>
            <p:cNvSpPr>
              <a:spLocks noChangeArrowheads="1"/>
            </p:cNvSpPr>
            <p:nvPr/>
          </p:nvSpPr>
          <p:spPr bwMode="auto">
            <a:xfrm rot="5400000">
              <a:off x="2495" y="248"/>
              <a:ext cx="816" cy="4854"/>
            </a:xfrm>
            <a:prstGeom prst="rtTriangle">
              <a:avLst/>
            </a:prstGeom>
            <a:solidFill>
              <a:schemeClr val="accent1"/>
            </a:solidFill>
            <a:ln w="9525">
              <a:solidFill>
                <a:schemeClr val="tx1"/>
              </a:solidFill>
              <a:miter lim="800000"/>
              <a:headEnd/>
              <a:tailEnd/>
            </a:ln>
          </p:spPr>
          <p:txBody>
            <a:bodyPr wrap="none" anchor="ctr">
              <a:prstTxWarp prst="textNoShape">
                <a:avLst/>
              </a:prstTxWarp>
            </a:bodyPr>
            <a:lstStyle/>
            <a:p>
              <a:endParaRPr lang="ja-JP" altLang="en-US" sz="4800">
                <a:latin typeface="Tahoma" pitchFamily="-109" charset="0"/>
                <a:ea typeface="ＭＳ Ｐゴシック" pitchFamily="-109" charset="-128"/>
                <a:cs typeface="ＭＳ Ｐゴシック" pitchFamily="-109" charset="-128"/>
              </a:endParaRPr>
            </a:p>
          </p:txBody>
        </p:sp>
        <p:sp>
          <p:nvSpPr>
            <p:cNvPr id="10" name="AutoShape 12"/>
            <p:cNvSpPr>
              <a:spLocks noChangeArrowheads="1"/>
            </p:cNvSpPr>
            <p:nvPr/>
          </p:nvSpPr>
          <p:spPr bwMode="auto">
            <a:xfrm rot="-5400000">
              <a:off x="2472" y="271"/>
              <a:ext cx="816" cy="4808"/>
            </a:xfrm>
            <a:prstGeom prst="rtTriangle">
              <a:avLst/>
            </a:prstGeom>
            <a:solidFill>
              <a:srgbClr val="C0C0C0"/>
            </a:solidFill>
            <a:ln w="9525">
              <a:solidFill>
                <a:schemeClr val="tx1"/>
              </a:solidFill>
              <a:miter lim="800000"/>
              <a:headEnd/>
              <a:tailEnd/>
            </a:ln>
          </p:spPr>
          <p:txBody>
            <a:bodyPr wrap="none" anchor="ctr">
              <a:prstTxWarp prst="textNoShape">
                <a:avLst/>
              </a:prstTxWarp>
            </a:bodyPr>
            <a:lstStyle/>
            <a:p>
              <a:endParaRPr lang="ja-JP" altLang="en-US" sz="4800">
                <a:latin typeface="Tahoma" pitchFamily="-109" charset="0"/>
                <a:ea typeface="ＭＳ Ｐゴシック" pitchFamily="-109" charset="-128"/>
                <a:cs typeface="ＭＳ Ｐゴシック" pitchFamily="-109" charset="-128"/>
              </a:endParaRPr>
            </a:p>
          </p:txBody>
        </p:sp>
        <p:sp>
          <p:nvSpPr>
            <p:cNvPr id="11" name="Rectangle 13"/>
            <p:cNvSpPr>
              <a:spLocks noChangeArrowheads="1"/>
            </p:cNvSpPr>
            <p:nvPr/>
          </p:nvSpPr>
          <p:spPr bwMode="auto">
            <a:xfrm>
              <a:off x="476" y="2251"/>
              <a:ext cx="4808" cy="816"/>
            </a:xfrm>
            <a:prstGeom prst="rect">
              <a:avLst/>
            </a:prstGeom>
            <a:noFill/>
            <a:ln w="9525">
              <a:solidFill>
                <a:srgbClr val="000000"/>
              </a:solidFill>
              <a:miter lim="800000"/>
              <a:headEnd/>
              <a:tailEnd/>
            </a:ln>
          </p:spPr>
          <p:txBody>
            <a:bodyPr wrap="none" anchor="ctr">
              <a:prstTxWarp prst="textNoShape">
                <a:avLst/>
              </a:prstTxWarp>
            </a:bodyPr>
            <a:lstStyle/>
            <a:p>
              <a:endParaRPr lang="ja-JP" altLang="en-US" sz="4800">
                <a:latin typeface="Tahoma" pitchFamily="-109" charset="0"/>
                <a:ea typeface="ＭＳ Ｐゴシック" pitchFamily="-109" charset="-128"/>
                <a:cs typeface="ＭＳ Ｐゴシック" pitchFamily="-109" charset="-128"/>
              </a:endParaRPr>
            </a:p>
          </p:txBody>
        </p:sp>
        <p:sp>
          <p:nvSpPr>
            <p:cNvPr id="12" name="Text Box 14"/>
            <p:cNvSpPr txBox="1">
              <a:spLocks noChangeArrowheads="1"/>
            </p:cNvSpPr>
            <p:nvPr/>
          </p:nvSpPr>
          <p:spPr bwMode="auto">
            <a:xfrm>
              <a:off x="612" y="2407"/>
              <a:ext cx="1140" cy="207"/>
            </a:xfrm>
            <a:prstGeom prst="rect">
              <a:avLst/>
            </a:prstGeom>
            <a:noFill/>
            <a:ln w="9525">
              <a:noFill/>
              <a:miter lim="800000"/>
              <a:headEnd/>
              <a:tailEnd/>
            </a:ln>
          </p:spPr>
          <p:txBody>
            <a:bodyPr wrap="square">
              <a:prstTxWarp prst="textNoShape">
                <a:avLst/>
              </a:prstTxWarp>
              <a:spAutoFit/>
            </a:bodyPr>
            <a:lstStyle/>
            <a:p>
              <a:r>
                <a:rPr lang="ja-JP" altLang="en-US" sz="3200">
                  <a:solidFill>
                    <a:srgbClr val="000000"/>
                  </a:solidFill>
                  <a:latin typeface="Tahoma" pitchFamily="-109" charset="0"/>
                  <a:ea typeface="HG創英角ﾎﾟｯﾌﾟ体" pitchFamily="49" charset="-128"/>
                  <a:cs typeface="HG創英角ﾎﾟｯﾌﾟ体" pitchFamily="49" charset="-128"/>
                </a:rPr>
                <a:t>がん治療</a:t>
              </a:r>
            </a:p>
          </p:txBody>
        </p:sp>
        <p:sp>
          <p:nvSpPr>
            <p:cNvPr id="13" name="Text Box 15"/>
            <p:cNvSpPr txBox="1">
              <a:spLocks noChangeArrowheads="1"/>
            </p:cNvSpPr>
            <p:nvPr/>
          </p:nvSpPr>
          <p:spPr bwMode="auto">
            <a:xfrm>
              <a:off x="2744" y="2659"/>
              <a:ext cx="2676" cy="207"/>
            </a:xfrm>
            <a:prstGeom prst="rect">
              <a:avLst/>
            </a:prstGeom>
            <a:noFill/>
            <a:ln w="9525">
              <a:noFill/>
              <a:miter lim="800000"/>
              <a:headEnd/>
              <a:tailEnd/>
            </a:ln>
          </p:spPr>
          <p:txBody>
            <a:bodyPr wrap="square">
              <a:prstTxWarp prst="textNoShape">
                <a:avLst/>
              </a:prstTxWarp>
              <a:spAutoFit/>
            </a:bodyPr>
            <a:lstStyle/>
            <a:p>
              <a:r>
                <a:rPr lang="ja-JP" altLang="en-US" sz="3200">
                  <a:solidFill>
                    <a:srgbClr val="000000"/>
                  </a:solidFill>
                  <a:latin typeface="Tahoma" pitchFamily="-109" charset="0"/>
                  <a:ea typeface="HG創英角ﾎﾟｯﾌﾟ体" pitchFamily="49" charset="-128"/>
                  <a:cs typeface="HG創英角ﾎﾟｯﾌﾟ体" pitchFamily="49" charset="-128"/>
                </a:rPr>
                <a:t>緩和ケア（緩和医療）</a:t>
              </a:r>
            </a:p>
          </p:txBody>
        </p:sp>
      </p:grpSp>
    </p:spTree>
  </p:cSld>
  <p:clrMapOvr>
    <a:masterClrMapping/>
  </p:clrMapOvr>
  <p:transition advTm="225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2"/>
          <p:cNvSpPr txBox="1">
            <a:spLocks noChangeArrowheads="1"/>
          </p:cNvSpPr>
          <p:nvPr/>
        </p:nvSpPr>
        <p:spPr bwMode="auto">
          <a:xfrm>
            <a:off x="675076" y="254000"/>
            <a:ext cx="11288324" cy="746869"/>
          </a:xfrm>
          <a:prstGeom prst="rect">
            <a:avLst/>
          </a:prstGeom>
          <a:noFill/>
          <a:ln w="9525">
            <a:noFill/>
            <a:miter lim="800000"/>
            <a:headEnd/>
            <a:tailEnd/>
          </a:ln>
        </p:spPr>
        <p:txBody>
          <a:bodyPr wrap="square" lIns="130046" tIns="65023" rIns="130046" bIns="65023">
            <a:prstTxWarp prst="textNoShape">
              <a:avLst/>
            </a:prstTxWarp>
            <a:spAutoFit/>
          </a:bodyPr>
          <a:lstStyle/>
          <a:p>
            <a:r>
              <a:rPr lang="ja-JP" altLang="en-US" sz="4000" dirty="0">
                <a:solidFill>
                  <a:srgbClr val="18579B"/>
                </a:solidFill>
                <a:latin typeface="ＤＦＰ太丸ゴシック体"/>
                <a:ea typeface="ＤＦＰ太丸ゴシック体"/>
                <a:cs typeface="ＤＦＰ太丸ゴシック体"/>
              </a:rPr>
              <a:t>がんとの共存、がん</a:t>
            </a:r>
            <a:r>
              <a:rPr lang="ja-JP" altLang="en-US" sz="4000" dirty="0" smtClean="0">
                <a:solidFill>
                  <a:srgbClr val="18579B"/>
                </a:solidFill>
                <a:latin typeface="ＤＦＰ太丸ゴシック体"/>
                <a:ea typeface="ＤＦＰ太丸ゴシック体"/>
                <a:cs typeface="ＤＦＰ太丸ゴシック体"/>
              </a:rPr>
              <a:t>サバィバーシップ</a:t>
            </a:r>
            <a:r>
              <a:rPr lang="ja-JP" altLang="en-US" sz="4000" dirty="0">
                <a:solidFill>
                  <a:srgbClr val="18579B"/>
                </a:solidFill>
                <a:latin typeface="ＤＦＰ太丸ゴシック体"/>
                <a:ea typeface="ＤＦＰ太丸ゴシック体"/>
                <a:cs typeface="ＤＦＰ太丸ゴシック体"/>
              </a:rPr>
              <a:t>について</a:t>
            </a:r>
          </a:p>
        </p:txBody>
      </p:sp>
      <p:sp>
        <p:nvSpPr>
          <p:cNvPr id="62467" name="Text Box 2"/>
          <p:cNvSpPr txBox="1">
            <a:spLocks noChangeArrowheads="1"/>
          </p:cNvSpPr>
          <p:nvPr/>
        </p:nvSpPr>
        <p:spPr bwMode="auto">
          <a:xfrm>
            <a:off x="675076" y="1000869"/>
            <a:ext cx="11844303" cy="5979071"/>
          </a:xfrm>
          <a:prstGeom prst="rect">
            <a:avLst/>
          </a:prstGeom>
          <a:noFill/>
          <a:ln w="9525">
            <a:noFill/>
            <a:miter lim="800000"/>
            <a:headEnd/>
            <a:tailEnd/>
          </a:ln>
        </p:spPr>
        <p:txBody>
          <a:bodyPr wrap="square" lIns="130046" tIns="65023" rIns="130046" bIns="65023">
            <a:prstTxWarp prst="textNoShape">
              <a:avLst/>
            </a:prstTxWarp>
            <a:spAutoFit/>
          </a:bodyPr>
          <a:lstStyle/>
          <a:p>
            <a:pPr algn="l" eaLnBrk="0" hangingPunct="0">
              <a:spcBef>
                <a:spcPct val="20000"/>
              </a:spcBef>
              <a:buFontTx/>
              <a:buChar char="•"/>
            </a:pPr>
            <a:r>
              <a:rPr lang="ja-JP" altLang="en-US" sz="2800" b="1" dirty="0">
                <a:solidFill>
                  <a:schemeClr val="tx1"/>
                </a:solidFill>
                <a:latin typeface="HGSｺﾞｼｯｸE" pitchFamily="50" charset="-128"/>
                <a:ea typeface="HGSｺﾞｼｯｸE" pitchFamily="50" charset="-128"/>
                <a:cs typeface="HGSｺﾞｼｯｸE" pitchFamily="50" charset="-128"/>
              </a:rPr>
              <a:t>現在、がん</a:t>
            </a:r>
            <a:r>
              <a:rPr lang="ja-JP" altLang="en-US" sz="2800" b="1" dirty="0" smtClean="0">
                <a:solidFill>
                  <a:schemeClr val="tx1"/>
                </a:solidFill>
                <a:latin typeface="HGSｺﾞｼｯｸE" pitchFamily="50" charset="-128"/>
                <a:ea typeface="HGSｺﾞｼｯｸE" pitchFamily="50" charset="-128"/>
                <a:cs typeface="HGSｺﾞｼｯｸE" pitchFamily="50" charset="-128"/>
              </a:rPr>
              <a:t>サバィバー</a:t>
            </a:r>
            <a:r>
              <a:rPr lang="ja-JP" altLang="en-US" sz="2800" b="1" dirty="0">
                <a:solidFill>
                  <a:schemeClr val="tx1"/>
                </a:solidFill>
                <a:latin typeface="HGSｺﾞｼｯｸE" pitchFamily="50" charset="-128"/>
                <a:ea typeface="HGSｺﾞｼｯｸE" pitchFamily="50" charset="-128"/>
                <a:cs typeface="HGSｺﾞｼｯｸE" pitchFamily="50" charset="-128"/>
              </a:rPr>
              <a:t>（がん生存者）は数百万人に</a:t>
            </a:r>
            <a:r>
              <a:rPr lang="ja-JP" altLang="en-US" sz="2800" b="1" dirty="0" smtClean="0">
                <a:solidFill>
                  <a:schemeClr val="tx1"/>
                </a:solidFill>
                <a:latin typeface="HGSｺﾞｼｯｸE" pitchFamily="50" charset="-128"/>
                <a:ea typeface="HGSｺﾞｼｯｸE" pitchFamily="50" charset="-128"/>
                <a:cs typeface="HGSｺﾞｼｯｸE" pitchFamily="50" charset="-128"/>
              </a:rPr>
              <a:t>達する</a:t>
            </a:r>
            <a:endParaRPr lang="en-US" altLang="ja-JP" sz="2800" b="1" dirty="0" smtClean="0">
              <a:solidFill>
                <a:schemeClr val="tx1"/>
              </a:solidFill>
              <a:latin typeface="HGSｺﾞｼｯｸE" pitchFamily="50" charset="-128"/>
              <a:ea typeface="HGSｺﾞｼｯｸE" pitchFamily="50" charset="-128"/>
              <a:cs typeface="HGSｺﾞｼｯｸE" pitchFamily="50" charset="-128"/>
            </a:endParaRPr>
          </a:p>
          <a:p>
            <a:pPr algn="l" eaLnBrk="0" hangingPunct="0">
              <a:spcBef>
                <a:spcPct val="20000"/>
              </a:spcBef>
              <a:buFontTx/>
              <a:buChar char="•"/>
            </a:pPr>
            <a:r>
              <a:rPr lang="ja-JP" altLang="en-US" sz="2800" b="1" dirty="0" smtClean="0">
                <a:solidFill>
                  <a:schemeClr val="tx1"/>
                </a:solidFill>
                <a:latin typeface="HGSｺﾞｼｯｸE" pitchFamily="50" charset="-128"/>
                <a:ea typeface="HGSｺﾞｼｯｸE" pitchFamily="50" charset="-128"/>
                <a:cs typeface="HGSｺﾞｼｯｸE" pitchFamily="50" charset="-128"/>
              </a:rPr>
              <a:t>＊仕事しながら病院に通院しているがんサバィバー</a:t>
            </a:r>
            <a:endParaRPr lang="en-US" altLang="ja-JP" sz="2800" b="1" dirty="0" smtClean="0">
              <a:solidFill>
                <a:schemeClr val="tx1"/>
              </a:solidFill>
              <a:latin typeface="HGSｺﾞｼｯｸE" pitchFamily="50" charset="-128"/>
              <a:ea typeface="HGSｺﾞｼｯｸE" pitchFamily="50" charset="-128"/>
              <a:cs typeface="HGSｺﾞｼｯｸE" pitchFamily="50" charset="-128"/>
            </a:endParaRPr>
          </a:p>
          <a:p>
            <a:pPr algn="l" eaLnBrk="0" hangingPunct="0">
              <a:spcBef>
                <a:spcPct val="20000"/>
              </a:spcBef>
              <a:buFontTx/>
              <a:buChar char="•"/>
            </a:pPr>
            <a:r>
              <a:rPr lang="ja-JP" altLang="en-US" sz="2800" b="1" dirty="0" smtClean="0">
                <a:solidFill>
                  <a:schemeClr val="tx1"/>
                </a:solidFill>
                <a:latin typeface="HGSｺﾞｼｯｸE" pitchFamily="50" charset="-128"/>
                <a:ea typeface="HGSｺﾞｼｯｸE" pitchFamily="50" charset="-128"/>
                <a:cs typeface="HGSｺﾞｼｯｸE" pitchFamily="50" charset="-128"/>
              </a:rPr>
              <a:t>　　男性</a:t>
            </a:r>
            <a:r>
              <a:rPr lang="en-US" altLang="ja-JP" sz="2800" b="1" dirty="0" smtClean="0">
                <a:solidFill>
                  <a:schemeClr val="tx1"/>
                </a:solidFill>
                <a:latin typeface="HGSｺﾞｼｯｸE" pitchFamily="50" charset="-128"/>
                <a:ea typeface="HGSｺﾞｼｯｸE" pitchFamily="50" charset="-128"/>
                <a:cs typeface="HGSｺﾞｼｯｸE" pitchFamily="50" charset="-128"/>
              </a:rPr>
              <a:t>:14.4</a:t>
            </a:r>
            <a:r>
              <a:rPr lang="ja-JP" altLang="en-US" sz="2800" b="1" dirty="0" smtClean="0">
                <a:solidFill>
                  <a:schemeClr val="tx1"/>
                </a:solidFill>
                <a:latin typeface="HGSｺﾞｼｯｸE" pitchFamily="50" charset="-128"/>
                <a:ea typeface="HGSｺﾞｼｯｸE" pitchFamily="50" charset="-128"/>
                <a:cs typeface="HGSｺﾞｼｯｸE" pitchFamily="50" charset="-128"/>
              </a:rPr>
              <a:t>万人　女性：</a:t>
            </a:r>
            <a:r>
              <a:rPr lang="en-US" altLang="ja-JP" sz="2800" b="1" dirty="0" smtClean="0">
                <a:solidFill>
                  <a:schemeClr val="tx1"/>
                </a:solidFill>
                <a:latin typeface="HGSｺﾞｼｯｸE" pitchFamily="50" charset="-128"/>
                <a:ea typeface="HGSｺﾞｼｯｸE" pitchFamily="50" charset="-128"/>
                <a:cs typeface="HGSｺﾞｼｯｸE" pitchFamily="50" charset="-128"/>
              </a:rPr>
              <a:t>18.1</a:t>
            </a:r>
            <a:r>
              <a:rPr lang="ja-JP" altLang="en-US" sz="2800" b="1" dirty="0" smtClean="0">
                <a:solidFill>
                  <a:schemeClr val="tx1"/>
                </a:solidFill>
                <a:latin typeface="HGSｺﾞｼｯｸE" pitchFamily="50" charset="-128"/>
                <a:ea typeface="HGSｺﾞｼｯｸE" pitchFamily="50" charset="-128"/>
                <a:cs typeface="HGSｺﾞｼｯｸE" pitchFamily="50" charset="-128"/>
              </a:rPr>
              <a:t>万人</a:t>
            </a:r>
            <a:endParaRPr lang="en-US" altLang="ja-JP" sz="2800" b="1" dirty="0" smtClean="0">
              <a:solidFill>
                <a:schemeClr val="tx1"/>
              </a:solidFill>
              <a:latin typeface="HGSｺﾞｼｯｸE" pitchFamily="50" charset="-128"/>
              <a:ea typeface="HGSｺﾞｼｯｸE" pitchFamily="50" charset="-128"/>
              <a:cs typeface="HGSｺﾞｼｯｸE" pitchFamily="50" charset="-128"/>
            </a:endParaRPr>
          </a:p>
          <a:p>
            <a:pPr algn="l" eaLnBrk="0" hangingPunct="0">
              <a:spcBef>
                <a:spcPct val="20000"/>
              </a:spcBef>
              <a:buFontTx/>
              <a:buChar char="•"/>
            </a:pPr>
            <a:endParaRPr lang="en-US" altLang="ja-JP" sz="2600" b="1" dirty="0" smtClean="0">
              <a:solidFill>
                <a:schemeClr val="tx1"/>
              </a:solidFill>
              <a:latin typeface="HGSｺﾞｼｯｸE" pitchFamily="50" charset="-128"/>
              <a:ea typeface="HGSｺﾞｼｯｸE" pitchFamily="50" charset="-128"/>
              <a:cs typeface="HGSｺﾞｼｯｸE" pitchFamily="50" charset="-128"/>
            </a:endParaRPr>
          </a:p>
          <a:p>
            <a:pPr algn="l" eaLnBrk="0" hangingPunct="0">
              <a:spcBef>
                <a:spcPct val="20000"/>
              </a:spcBef>
              <a:buFontTx/>
              <a:buChar char="•"/>
            </a:pPr>
            <a:r>
              <a:rPr lang="ja-JP" altLang="en-US" sz="2800" b="1" dirty="0">
                <a:solidFill>
                  <a:schemeClr val="tx1"/>
                </a:solidFill>
                <a:latin typeface="HGSｺﾞｼｯｸE" pitchFamily="50" charset="-128"/>
                <a:ea typeface="HGSｺﾞｼｯｸE" pitchFamily="50" charset="-128"/>
                <a:cs typeface="HGSｺﾞｼｯｸE" pitchFamily="50" charset="-128"/>
              </a:rPr>
              <a:t>“</a:t>
            </a:r>
            <a:r>
              <a:rPr lang="ja-JP" altLang="en-US" sz="2800" b="1" dirty="0">
                <a:solidFill>
                  <a:srgbClr val="FC415B"/>
                </a:solidFill>
                <a:latin typeface="+mn-ea"/>
                <a:cs typeface="ＤＦＰ太丸ゴシック体"/>
              </a:rPr>
              <a:t>がんになっても安心して暮らせる社会の構築</a:t>
            </a:r>
            <a:r>
              <a:rPr lang="ja-JP" altLang="en-US" sz="2800" b="1" dirty="0">
                <a:solidFill>
                  <a:schemeClr val="tx1"/>
                </a:solidFill>
                <a:latin typeface="HGSｺﾞｼｯｸE" pitchFamily="50" charset="-128"/>
                <a:ea typeface="HGSｺﾞｼｯｸE" pitchFamily="50" charset="-128"/>
                <a:cs typeface="HGSｺﾞｼｯｸE" pitchFamily="50" charset="-128"/>
              </a:rPr>
              <a:t>”が掲げられ、がん患者支援の重要性が認識される</a:t>
            </a:r>
            <a:endParaRPr lang="en-US" altLang="ja-JP" sz="2800" b="1" dirty="0">
              <a:solidFill>
                <a:schemeClr val="tx1"/>
              </a:solidFill>
              <a:latin typeface="HGSｺﾞｼｯｸE" pitchFamily="50" charset="-128"/>
              <a:ea typeface="HGSｺﾞｼｯｸE" pitchFamily="50" charset="-128"/>
              <a:cs typeface="HGSｺﾞｼｯｸE" pitchFamily="50" charset="-128"/>
            </a:endParaRPr>
          </a:p>
          <a:p>
            <a:pPr algn="l" eaLnBrk="0" hangingPunct="0">
              <a:spcBef>
                <a:spcPct val="20000"/>
              </a:spcBef>
            </a:pPr>
            <a:r>
              <a:rPr lang="ja-JP" altLang="en-US" sz="2600" b="1" dirty="0">
                <a:solidFill>
                  <a:schemeClr val="tx1"/>
                </a:solidFill>
                <a:latin typeface="HGSｺﾞｼｯｸE" pitchFamily="50" charset="-128"/>
                <a:ea typeface="HGSｺﾞｼｯｸE" pitchFamily="50" charset="-128"/>
                <a:cs typeface="HGSｺﾞｼｯｸE" pitchFamily="50" charset="-128"/>
              </a:rPr>
              <a:t>　　　→　がんとの共生社会の構築</a:t>
            </a:r>
            <a:endParaRPr lang="en-US" altLang="ja-JP" sz="2600" b="1" dirty="0">
              <a:solidFill>
                <a:schemeClr val="tx1"/>
              </a:solidFill>
              <a:latin typeface="HGSｺﾞｼｯｸE" pitchFamily="50" charset="-128"/>
              <a:ea typeface="HGSｺﾞｼｯｸE" pitchFamily="50" charset="-128"/>
              <a:cs typeface="HGSｺﾞｼｯｸE" pitchFamily="50" charset="-128"/>
            </a:endParaRPr>
          </a:p>
          <a:p>
            <a:pPr algn="l" eaLnBrk="0" hangingPunct="0">
              <a:spcBef>
                <a:spcPct val="20000"/>
              </a:spcBef>
            </a:pPr>
            <a:r>
              <a:rPr lang="ja-JP" altLang="en-US" sz="2600" b="1" dirty="0">
                <a:solidFill>
                  <a:schemeClr val="tx1"/>
                </a:solidFill>
                <a:latin typeface="HGSｺﾞｼｯｸE" pitchFamily="50" charset="-128"/>
                <a:ea typeface="HGSｺﾞｼｯｸE" pitchFamily="50" charset="-128"/>
                <a:cs typeface="HGSｺﾞｼｯｸE" pitchFamily="50" charset="-128"/>
              </a:rPr>
              <a:t>　　　　　がん</a:t>
            </a:r>
            <a:r>
              <a:rPr lang="ja-JP" altLang="en-US" sz="2600" b="1" dirty="0" smtClean="0">
                <a:solidFill>
                  <a:schemeClr val="tx1"/>
                </a:solidFill>
                <a:latin typeface="HGSｺﾞｼｯｸE" pitchFamily="50" charset="-128"/>
                <a:ea typeface="HGSｺﾞｼｯｸE" pitchFamily="50" charset="-128"/>
                <a:cs typeface="HGSｺﾞｼｯｸE" pitchFamily="50" charset="-128"/>
              </a:rPr>
              <a:t>サバィバー</a:t>
            </a:r>
            <a:r>
              <a:rPr lang="ja-JP" altLang="en-US" sz="2600" b="1" dirty="0">
                <a:solidFill>
                  <a:schemeClr val="tx1"/>
                </a:solidFill>
                <a:latin typeface="HGSｺﾞｼｯｸE" pitchFamily="50" charset="-128"/>
                <a:ea typeface="HGSｺﾞｼｯｸE" pitchFamily="50" charset="-128"/>
                <a:cs typeface="HGSｺﾞｼｯｸE" pitchFamily="50" charset="-128"/>
              </a:rPr>
              <a:t>へのケア</a:t>
            </a:r>
            <a:endParaRPr lang="en-US" altLang="ja-JP" sz="2600" b="1" dirty="0">
              <a:solidFill>
                <a:schemeClr val="tx1"/>
              </a:solidFill>
              <a:latin typeface="HGSｺﾞｼｯｸE" pitchFamily="50" charset="-128"/>
              <a:ea typeface="HGSｺﾞｼｯｸE" pitchFamily="50" charset="-128"/>
              <a:cs typeface="HGSｺﾞｼｯｸE" pitchFamily="50" charset="-128"/>
            </a:endParaRPr>
          </a:p>
          <a:p>
            <a:pPr algn="l" eaLnBrk="0" hangingPunct="0">
              <a:spcBef>
                <a:spcPct val="20000"/>
              </a:spcBef>
            </a:pPr>
            <a:r>
              <a:rPr lang="ja-JP" altLang="en-US" sz="2600" b="1" dirty="0">
                <a:solidFill>
                  <a:schemeClr val="tx1"/>
                </a:solidFill>
                <a:latin typeface="HGSｺﾞｼｯｸE" pitchFamily="50" charset="-128"/>
                <a:ea typeface="HGSｺﾞｼｯｸE" pitchFamily="50" charset="-128"/>
                <a:cs typeface="HGSｺﾞｼｯｸE" pitchFamily="50" charset="-128"/>
              </a:rPr>
              <a:t>　　　　　職場におけるがん対策：</a:t>
            </a:r>
            <a:r>
              <a:rPr lang="ja-JP" altLang="en-US" sz="2600" b="1" dirty="0">
                <a:solidFill>
                  <a:srgbClr val="18579B"/>
                </a:solidFill>
                <a:latin typeface="HGSｺﾞｼｯｸE" pitchFamily="50" charset="-128"/>
                <a:ea typeface="HGSｺﾞｼｯｸE" pitchFamily="50" charset="-128"/>
                <a:cs typeface="HGSｺﾞｼｯｸE" pitchFamily="50" charset="-128"/>
              </a:rPr>
              <a:t>就労支援の重要性</a:t>
            </a:r>
            <a:endParaRPr lang="en-US" altLang="ja-JP" sz="2600" b="1" dirty="0">
              <a:solidFill>
                <a:srgbClr val="18579B"/>
              </a:solidFill>
              <a:latin typeface="HGSｺﾞｼｯｸE" pitchFamily="50" charset="-128"/>
              <a:ea typeface="HGSｺﾞｼｯｸE" pitchFamily="50" charset="-128"/>
              <a:cs typeface="HGSｺﾞｼｯｸE" pitchFamily="50" charset="-128"/>
            </a:endParaRPr>
          </a:p>
          <a:p>
            <a:pPr algn="l" eaLnBrk="0" hangingPunct="0">
              <a:spcBef>
                <a:spcPct val="20000"/>
              </a:spcBef>
            </a:pPr>
            <a:r>
              <a:rPr lang="ja-JP" altLang="en-US" sz="2600" b="1" dirty="0">
                <a:solidFill>
                  <a:schemeClr val="tx1"/>
                </a:solidFill>
                <a:latin typeface="HGSｺﾞｼｯｸE" pitchFamily="50" charset="-128"/>
                <a:ea typeface="HGSｺﾞｼｯｸE" pitchFamily="50" charset="-128"/>
                <a:cs typeface="HGSｺﾞｼｯｸE" pitchFamily="50" charset="-128"/>
              </a:rPr>
              <a:t>　　　　　治療の進歩：サバイバーの増加、治療期間の長期化</a:t>
            </a:r>
            <a:endParaRPr lang="en-US" altLang="ja-JP" sz="2600" b="1" dirty="0" smtClean="0">
              <a:solidFill>
                <a:schemeClr val="tx1"/>
              </a:solidFill>
              <a:latin typeface="HGSｺﾞｼｯｸE" pitchFamily="50" charset="-128"/>
              <a:ea typeface="HGSｺﾞｼｯｸE" pitchFamily="50" charset="-128"/>
              <a:cs typeface="HGSｺﾞｼｯｸE" pitchFamily="50" charset="-128"/>
            </a:endParaRPr>
          </a:p>
          <a:p>
            <a:pPr algn="l" eaLnBrk="0" hangingPunct="0">
              <a:spcBef>
                <a:spcPct val="20000"/>
              </a:spcBef>
            </a:pPr>
            <a:r>
              <a:rPr lang="ja-JP" altLang="en-US" sz="2600" b="1" dirty="0" smtClean="0">
                <a:solidFill>
                  <a:schemeClr val="tx1"/>
                </a:solidFill>
                <a:latin typeface="HGSｺﾞｼｯｸE" pitchFamily="50" charset="-128"/>
                <a:ea typeface="HGSｺﾞｼｯｸE" pitchFamily="50" charset="-128"/>
                <a:cs typeface="HGSｺﾞｼｯｸE" pitchFamily="50" charset="-128"/>
              </a:rPr>
              <a:t>　　　⇒　</a:t>
            </a:r>
            <a:r>
              <a:rPr lang="ja-JP" altLang="en-US" sz="2800" b="1" dirty="0" smtClean="0">
                <a:solidFill>
                  <a:srgbClr val="FF0000"/>
                </a:solidFill>
                <a:latin typeface="HGSｺﾞｼｯｸE" pitchFamily="50" charset="-128"/>
                <a:ea typeface="HGSｺﾞｼｯｸE" pitchFamily="50" charset="-128"/>
                <a:cs typeface="HGSｺﾞｼｯｸE" pitchFamily="50" charset="-128"/>
              </a:rPr>
              <a:t>「希望と共に生きる」　がんサバィバー・クラブ、 </a:t>
            </a:r>
            <a:r>
              <a:rPr lang="en-US" altLang="ja-JP" sz="2800" b="1" dirty="0" smtClean="0">
                <a:solidFill>
                  <a:schemeClr val="tx1"/>
                </a:solidFill>
                <a:latin typeface="HGSｺﾞｼｯｸE" pitchFamily="50" charset="-128"/>
                <a:ea typeface="HGSｺﾞｼｯｸE" pitchFamily="50" charset="-128"/>
                <a:cs typeface="HGSｺﾞｼｯｸE" pitchFamily="50" charset="-128"/>
              </a:rPr>
              <a:t>WEB</a:t>
            </a:r>
            <a:r>
              <a:rPr lang="ja-JP" altLang="en-US" sz="2800" b="1" dirty="0" smtClean="0">
                <a:solidFill>
                  <a:schemeClr val="tx1"/>
                </a:solidFill>
                <a:latin typeface="HGSｺﾞｼｯｸE" pitchFamily="50" charset="-128"/>
                <a:ea typeface="HGSｺﾞｼｯｸE" pitchFamily="50" charset="-128"/>
                <a:cs typeface="HGSｺﾞｼｯｸE" pitchFamily="50" charset="-128"/>
              </a:rPr>
              <a:t> ６月公開</a:t>
            </a:r>
            <a:endParaRPr lang="en-US" altLang="ja-JP" sz="2800" b="1" dirty="0" smtClean="0">
              <a:solidFill>
                <a:schemeClr val="tx1"/>
              </a:solidFill>
              <a:latin typeface="HGSｺﾞｼｯｸE" pitchFamily="50" charset="-128"/>
              <a:ea typeface="HGSｺﾞｼｯｸE" pitchFamily="50" charset="-128"/>
              <a:cs typeface="HGSｺﾞｼｯｸE" pitchFamily="50" charset="-128"/>
            </a:endParaRPr>
          </a:p>
          <a:p>
            <a:pPr algn="l" eaLnBrk="0" hangingPunct="0">
              <a:spcBef>
                <a:spcPct val="20000"/>
              </a:spcBef>
            </a:pPr>
            <a:r>
              <a:rPr lang="ja-JP" altLang="ja-JP" sz="2800" b="1" dirty="0" smtClean="0">
                <a:solidFill>
                  <a:schemeClr val="tx1"/>
                </a:solidFill>
                <a:latin typeface="HGSｺﾞｼｯｸE" pitchFamily="50" charset="-128"/>
                <a:ea typeface="HGSｺﾞｼｯｸE" pitchFamily="50" charset="-128"/>
                <a:cs typeface="HGSｺﾞｼｯｸE" pitchFamily="50" charset="-128"/>
              </a:rPr>
              <a:t>　</a:t>
            </a:r>
            <a:r>
              <a:rPr lang="ja-JP" altLang="en-US" sz="2800" b="1" dirty="0" smtClean="0">
                <a:solidFill>
                  <a:schemeClr val="tx1"/>
                </a:solidFill>
                <a:latin typeface="HGSｺﾞｼｯｸE" pitchFamily="50" charset="-128"/>
                <a:ea typeface="HGSｺﾞｼｯｸE" pitchFamily="50" charset="-128"/>
                <a:cs typeface="HGSｺﾞｼｯｸE" pitchFamily="50" charset="-128"/>
              </a:rPr>
              <a:t>　　　　</a:t>
            </a:r>
            <a:endParaRPr lang="ja-JP" altLang="en-US" sz="2800" b="1" dirty="0">
              <a:solidFill>
                <a:schemeClr val="tx1"/>
              </a:solidFill>
              <a:latin typeface="HGSｺﾞｼｯｸE" pitchFamily="50" charset="-128"/>
              <a:ea typeface="HGSｺﾞｼｯｸE" pitchFamily="50" charset="-128"/>
              <a:cs typeface="HGSｺﾞｼｯｸE" pitchFamily="50" charset="-128"/>
            </a:endParaRPr>
          </a:p>
        </p:txBody>
      </p:sp>
      <p:sp>
        <p:nvSpPr>
          <p:cNvPr id="62468" name="Text Box 2"/>
          <p:cNvSpPr txBox="1">
            <a:spLocks noChangeArrowheads="1"/>
          </p:cNvSpPr>
          <p:nvPr/>
        </p:nvSpPr>
        <p:spPr bwMode="auto">
          <a:xfrm>
            <a:off x="675076" y="6733718"/>
            <a:ext cx="11875911" cy="1854865"/>
          </a:xfrm>
          <a:prstGeom prst="rect">
            <a:avLst/>
          </a:prstGeom>
          <a:noFill/>
          <a:ln w="9525">
            <a:noFill/>
            <a:miter lim="800000"/>
            <a:headEnd/>
            <a:tailEnd/>
          </a:ln>
        </p:spPr>
        <p:txBody>
          <a:bodyPr wrap="square" lIns="130046" tIns="65023" rIns="130046" bIns="65023">
            <a:prstTxWarp prst="textNoShape">
              <a:avLst/>
            </a:prstTxWarp>
            <a:spAutoFit/>
          </a:bodyPr>
          <a:lstStyle/>
          <a:p>
            <a:pPr algn="l"/>
            <a:r>
              <a:rPr lang="ja-JP" altLang="en-US" sz="2800" dirty="0">
                <a:solidFill>
                  <a:schemeClr val="accent2"/>
                </a:solidFill>
                <a:latin typeface="HGP創英角ﾎﾟｯﾌﾟ体" pitchFamily="50" charset="-128"/>
                <a:ea typeface="HGP創英角ﾎﾟｯﾌﾟ体" pitchFamily="50" charset="-128"/>
                <a:cs typeface="HGP創英角ﾎﾟｯﾌﾟ体" pitchFamily="50" charset="-128"/>
              </a:rPr>
              <a:t>・</a:t>
            </a:r>
            <a:r>
              <a:rPr lang="ja-JP" altLang="en-US" sz="2800" dirty="0">
                <a:solidFill>
                  <a:srgbClr val="FC415B"/>
                </a:solidFill>
                <a:latin typeface="ＤＦＰ太丸ゴシック体"/>
                <a:ea typeface="ＤＦＰ太丸ゴシック体"/>
                <a:cs typeface="ＤＦＰ太丸ゴシック体"/>
              </a:rPr>
              <a:t>がん</a:t>
            </a:r>
            <a:r>
              <a:rPr lang="ja-JP" altLang="en-US" sz="2800" dirty="0" smtClean="0">
                <a:solidFill>
                  <a:srgbClr val="FC415B"/>
                </a:solidFill>
                <a:latin typeface="ＤＦＰ太丸ゴシック体"/>
                <a:ea typeface="ＤＦＰ太丸ゴシック体"/>
                <a:cs typeface="ＤＦＰ太丸ゴシック体"/>
              </a:rPr>
              <a:t>サバィバーシップ</a:t>
            </a:r>
            <a:r>
              <a:rPr lang="ja-JP" altLang="en-US" sz="2800" dirty="0">
                <a:solidFill>
                  <a:schemeClr val="tx2">
                    <a:lumMod val="75000"/>
                    <a:lumOff val="25000"/>
                  </a:schemeClr>
                </a:solidFill>
                <a:latin typeface="ＤＦＰ太丸ゴシック体"/>
                <a:ea typeface="ＤＦＰ太丸ゴシック体"/>
                <a:cs typeface="ＤＦＰ太丸ゴシック体"/>
              </a:rPr>
              <a:t>とは、がん診断を受けた人間がその後を生きて</a:t>
            </a:r>
            <a:r>
              <a:rPr lang="ja-JP" altLang="en-US" sz="2800" dirty="0" smtClean="0">
                <a:solidFill>
                  <a:schemeClr val="tx2">
                    <a:lumMod val="75000"/>
                    <a:lumOff val="25000"/>
                  </a:schemeClr>
                </a:solidFill>
                <a:latin typeface="ＤＦＰ太丸ゴシック体"/>
                <a:ea typeface="ＤＦＰ太丸ゴシック体"/>
                <a:cs typeface="ＤＦＰ太丸ゴシック体"/>
              </a:rPr>
              <a:t>ゆくプロセス</a:t>
            </a:r>
            <a:r>
              <a:rPr lang="ja-JP" altLang="en-US" sz="2800" dirty="0">
                <a:solidFill>
                  <a:schemeClr val="tx2">
                    <a:lumMod val="75000"/>
                    <a:lumOff val="25000"/>
                  </a:schemeClr>
                </a:solidFill>
                <a:latin typeface="ＤＦＰ太丸ゴシック体"/>
                <a:ea typeface="ＤＦＰ太丸ゴシック体"/>
                <a:cs typeface="ＤＦＰ太丸ゴシック体"/>
              </a:rPr>
              <a:t>全体をさす</a:t>
            </a:r>
            <a:r>
              <a:rPr lang="ja-JP" altLang="en-US" sz="2800" dirty="0" smtClean="0">
                <a:solidFill>
                  <a:schemeClr val="tx2">
                    <a:lumMod val="75000"/>
                    <a:lumOff val="25000"/>
                  </a:schemeClr>
                </a:solidFill>
                <a:latin typeface="ＤＦＰ太丸ゴシック体"/>
                <a:ea typeface="ＤＦＰ太丸ゴシック体"/>
                <a:cs typeface="ＤＦＰ太丸ゴシック体"/>
              </a:rPr>
              <a:t>。</a:t>
            </a:r>
            <a:endParaRPr lang="en-US" altLang="ja-JP" sz="2800" dirty="0" smtClean="0">
              <a:solidFill>
                <a:schemeClr val="tx2">
                  <a:lumMod val="75000"/>
                  <a:lumOff val="25000"/>
                </a:schemeClr>
              </a:solidFill>
              <a:latin typeface="ＤＦＰ太丸ゴシック体"/>
              <a:ea typeface="ＤＦＰ太丸ゴシック体"/>
              <a:cs typeface="ＤＦＰ太丸ゴシック体"/>
            </a:endParaRPr>
          </a:p>
          <a:p>
            <a:pPr algn="l"/>
            <a:r>
              <a:rPr lang="ja-JP" altLang="en-US" sz="2400" dirty="0" smtClean="0">
                <a:solidFill>
                  <a:schemeClr val="tx2">
                    <a:lumMod val="75000"/>
                    <a:lumOff val="25000"/>
                  </a:schemeClr>
                </a:solidFill>
                <a:latin typeface="ＤＦＰ太丸ゴシック体"/>
                <a:ea typeface="ＤＦＰ太丸ゴシック体"/>
                <a:cs typeface="ＤＦＰ太丸ゴシック体"/>
              </a:rPr>
              <a:t>・</a:t>
            </a:r>
            <a:r>
              <a:rPr lang="ja-JP" altLang="en-US" sz="2800" dirty="0">
                <a:solidFill>
                  <a:schemeClr val="tx2">
                    <a:lumMod val="75000"/>
                    <a:lumOff val="25000"/>
                  </a:schemeClr>
                </a:solidFill>
                <a:latin typeface="ＤＦＰ太丸ゴシック体"/>
                <a:ea typeface="ＤＦＰ太丸ゴシック体"/>
                <a:cs typeface="ＤＦＰ太丸ゴシック体"/>
              </a:rPr>
              <a:t>がん医療において、</a:t>
            </a:r>
            <a:r>
              <a:rPr lang="ja-JP" altLang="en-US" sz="2800" dirty="0">
                <a:solidFill>
                  <a:srgbClr val="FC415B"/>
                </a:solidFill>
                <a:latin typeface="ＤＦＰ太丸ゴシック体"/>
                <a:ea typeface="ＤＦＰ太丸ゴシック体"/>
                <a:cs typeface="ＤＦＰ太丸ゴシック体"/>
              </a:rPr>
              <a:t>がんとの共生、がん</a:t>
            </a:r>
            <a:r>
              <a:rPr lang="ja-JP" altLang="en-US" sz="2800" dirty="0" smtClean="0">
                <a:solidFill>
                  <a:srgbClr val="FC415B"/>
                </a:solidFill>
                <a:latin typeface="ＤＦＰ太丸ゴシック体"/>
                <a:ea typeface="ＤＦＰ太丸ゴシック体"/>
                <a:cs typeface="ＤＦＰ太丸ゴシック体"/>
              </a:rPr>
              <a:t>サバィバーシップ</a:t>
            </a:r>
            <a:r>
              <a:rPr lang="ja-JP" altLang="en-US" sz="2800" dirty="0" smtClean="0">
                <a:solidFill>
                  <a:schemeClr val="tx2">
                    <a:lumMod val="75000"/>
                    <a:lumOff val="25000"/>
                  </a:schemeClr>
                </a:solidFill>
                <a:latin typeface="ＤＦＰ太丸ゴシック体"/>
                <a:ea typeface="ＤＦＰ太丸ゴシック体"/>
                <a:cs typeface="ＤＦＰ太丸ゴシック体"/>
              </a:rPr>
              <a:t>は</a:t>
            </a:r>
            <a:endParaRPr lang="en-US" altLang="ja-JP" sz="2800" dirty="0" smtClean="0">
              <a:solidFill>
                <a:schemeClr val="tx2">
                  <a:lumMod val="75000"/>
                  <a:lumOff val="25000"/>
                </a:schemeClr>
              </a:solidFill>
              <a:latin typeface="ＤＦＰ太丸ゴシック体"/>
              <a:ea typeface="ＤＦＰ太丸ゴシック体"/>
              <a:cs typeface="ＤＦＰ太丸ゴシック体"/>
            </a:endParaRPr>
          </a:p>
          <a:p>
            <a:pPr algn="l"/>
            <a:r>
              <a:rPr lang="ja-JP" altLang="en-US" sz="2800" dirty="0" smtClean="0">
                <a:solidFill>
                  <a:schemeClr val="tx2">
                    <a:lumMod val="75000"/>
                    <a:lumOff val="25000"/>
                  </a:schemeClr>
                </a:solidFill>
                <a:latin typeface="ＤＦＰ太丸ゴシック体"/>
                <a:ea typeface="ＤＦＰ太丸ゴシック体"/>
                <a:cs typeface="ＤＦＰ太丸ゴシック体"/>
              </a:rPr>
              <a:t>　重要</a:t>
            </a:r>
            <a:r>
              <a:rPr lang="ja-JP" altLang="en-US" sz="2800" dirty="0">
                <a:solidFill>
                  <a:schemeClr val="tx2">
                    <a:lumMod val="75000"/>
                    <a:lumOff val="25000"/>
                  </a:schemeClr>
                </a:solidFill>
                <a:latin typeface="ＤＦＰ太丸ゴシック体"/>
                <a:ea typeface="ＤＦＰ太丸ゴシック体"/>
                <a:cs typeface="ＤＦＰ太丸ゴシック体"/>
              </a:rPr>
              <a:t>な課題の</a:t>
            </a:r>
            <a:r>
              <a:rPr lang="ja-JP" altLang="en-US" sz="2800" dirty="0" smtClean="0">
                <a:solidFill>
                  <a:schemeClr val="tx2">
                    <a:lumMod val="75000"/>
                    <a:lumOff val="25000"/>
                  </a:schemeClr>
                </a:solidFill>
                <a:latin typeface="ＤＦＰ太丸ゴシック体"/>
                <a:ea typeface="ＤＦＰ太丸ゴシック体"/>
                <a:cs typeface="ＤＦＰ太丸ゴシック体"/>
              </a:rPr>
              <a:t>一つ</a:t>
            </a:r>
            <a:endParaRPr lang="ja-JP" altLang="en-US" sz="2800" dirty="0">
              <a:solidFill>
                <a:schemeClr val="tx2">
                  <a:lumMod val="75000"/>
                  <a:lumOff val="25000"/>
                </a:schemeClr>
              </a:solidFill>
              <a:latin typeface="ＤＦＰ太丸ゴシック体"/>
              <a:ea typeface="ＤＦＰ太丸ゴシック体"/>
              <a:cs typeface="ＤＦＰ太丸ゴシック体"/>
            </a:endParaRPr>
          </a:p>
        </p:txBody>
      </p:sp>
    </p:spTree>
  </p:cSld>
  <p:clrMapOvr>
    <a:masterClrMapping/>
  </p:clrMapOvr>
  <p:transition advTm="2116"/>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81191" y="152997"/>
            <a:ext cx="11437904" cy="990003"/>
          </a:xfrm>
        </p:spPr>
        <p:txBody>
          <a:bodyPr/>
          <a:lstStyle/>
          <a:p>
            <a:r>
              <a:rPr lang="ja-JP" altLang="en-US" sz="4000" b="1" dirty="0" smtClean="0">
                <a:solidFill>
                  <a:srgbClr val="18579B"/>
                </a:solidFill>
                <a:latin typeface="ＤＦＰ太丸ゴシック体"/>
                <a:ea typeface="ＤＦＰ太丸ゴシック体"/>
                <a:cs typeface="ＤＦＰ太丸ゴシック体"/>
              </a:rPr>
              <a:t>がん対策加速化プラン</a:t>
            </a:r>
            <a:r>
              <a:rPr lang="ja-JP" altLang="en-US" sz="3600" dirty="0" smtClean="0"/>
              <a:t>　</a:t>
            </a:r>
            <a:r>
              <a:rPr lang="ja-JP" altLang="en-US" sz="2800" b="1" dirty="0" smtClean="0"/>
              <a:t>（平成</a:t>
            </a:r>
            <a:r>
              <a:rPr lang="en-US" altLang="ja-JP" sz="2800" b="1" dirty="0" smtClean="0"/>
              <a:t>27</a:t>
            </a:r>
            <a:r>
              <a:rPr lang="ja-JP" altLang="en-US" sz="2800" b="1" dirty="0" smtClean="0"/>
              <a:t>年</a:t>
            </a:r>
            <a:r>
              <a:rPr lang="en-US" altLang="ja-JP" sz="2800" b="1" dirty="0" smtClean="0"/>
              <a:t>12</a:t>
            </a:r>
            <a:r>
              <a:rPr lang="ja-JP" altLang="en-US" sz="2800" b="1" dirty="0" smtClean="0"/>
              <a:t>月</a:t>
            </a:r>
            <a:r>
              <a:rPr lang="ja-JP" altLang="en-US" sz="2800" dirty="0" smtClean="0"/>
              <a:t>）</a:t>
            </a:r>
            <a:r>
              <a:rPr lang="ja-JP" altLang="en-US" sz="3600" dirty="0" smtClean="0"/>
              <a:t>　</a:t>
            </a:r>
            <a:endParaRPr lang="ja-JP" altLang="en-US" sz="3600" dirty="0"/>
          </a:p>
        </p:txBody>
      </p:sp>
      <p:sp>
        <p:nvSpPr>
          <p:cNvPr id="3" name="コンテンツ プレースホルダ 2"/>
          <p:cNvSpPr>
            <a:spLocks noGrp="1"/>
          </p:cNvSpPr>
          <p:nvPr>
            <p:ph idx="1"/>
          </p:nvPr>
        </p:nvSpPr>
        <p:spPr>
          <a:xfrm>
            <a:off x="781191" y="1143000"/>
            <a:ext cx="11437904" cy="7823199"/>
          </a:xfrm>
        </p:spPr>
        <p:txBody>
          <a:bodyPr>
            <a:normAutofit fontScale="92500"/>
          </a:bodyPr>
          <a:lstStyle/>
          <a:p>
            <a:pPr>
              <a:buNone/>
            </a:pPr>
            <a:r>
              <a:rPr lang="ja-JP" altLang="en-US" sz="3765" dirty="0" smtClean="0">
                <a:latin typeface="+mn-ea"/>
                <a:cs typeface="ＤＦＰ太丸ゴシック体"/>
              </a:rPr>
              <a:t>　　　</a:t>
            </a:r>
            <a:endParaRPr lang="en-US" altLang="ja-JP" sz="3765" dirty="0" smtClean="0">
              <a:latin typeface="+mn-ea"/>
              <a:cs typeface="ＤＦＰ太丸ゴシック体"/>
            </a:endParaRPr>
          </a:p>
          <a:p>
            <a:pPr>
              <a:buNone/>
            </a:pPr>
            <a:r>
              <a:rPr lang="ja-JP" altLang="en-US" sz="3765" b="1" dirty="0" smtClean="0">
                <a:solidFill>
                  <a:schemeClr val="tx1"/>
                </a:solidFill>
                <a:latin typeface="ＤＦＰ太丸ゴシック体"/>
                <a:ea typeface="ＤＦＰ太丸ゴシック体"/>
                <a:cs typeface="ＤＦＰ太丸ゴシック体"/>
              </a:rPr>
              <a:t>１　避けられるがんを防ぐために</a:t>
            </a:r>
            <a:r>
              <a:rPr lang="ja-JP" altLang="en-US" sz="3765" b="1" dirty="0" smtClean="0">
                <a:solidFill>
                  <a:srgbClr val="18579B"/>
                </a:solidFill>
                <a:latin typeface="ＤＦＰ太丸ゴシック体"/>
                <a:ea typeface="ＤＦＰ太丸ゴシック体"/>
                <a:cs typeface="ＤＦＰ太丸ゴシック体"/>
              </a:rPr>
              <a:t>「予防」</a:t>
            </a:r>
            <a:endParaRPr lang="en-US" altLang="ja-JP" sz="3765" b="1" dirty="0" smtClean="0">
              <a:solidFill>
                <a:srgbClr val="18579B"/>
              </a:solidFill>
              <a:latin typeface="ＤＦＰ太丸ゴシック体"/>
              <a:ea typeface="ＤＦＰ太丸ゴシック体"/>
              <a:cs typeface="ＤＦＰ太丸ゴシック体"/>
            </a:endParaRPr>
          </a:p>
          <a:p>
            <a:pPr>
              <a:buNone/>
            </a:pPr>
            <a:r>
              <a:rPr lang="ja-JP" altLang="en-US" sz="3200" b="1" dirty="0" smtClean="0"/>
              <a:t>　</a:t>
            </a:r>
            <a:r>
              <a:rPr lang="en-US" altLang="ja-JP" sz="3294" b="1" dirty="0" smtClean="0">
                <a:solidFill>
                  <a:schemeClr val="tx1"/>
                </a:solidFill>
                <a:latin typeface="+mn-ea"/>
              </a:rPr>
              <a:t>①</a:t>
            </a:r>
            <a:r>
              <a:rPr lang="ja-JP" altLang="en-US" sz="3294" b="1" dirty="0" smtClean="0">
                <a:solidFill>
                  <a:schemeClr val="tx1"/>
                </a:solidFill>
                <a:latin typeface="+mn-ea"/>
              </a:rPr>
              <a:t>　がん検診　</a:t>
            </a:r>
            <a:r>
              <a:rPr lang="en-US" altLang="ja-JP" sz="3294" b="1" dirty="0" smtClean="0">
                <a:solidFill>
                  <a:schemeClr val="tx1"/>
                </a:solidFill>
                <a:latin typeface="+mn-ea"/>
              </a:rPr>
              <a:t>②</a:t>
            </a:r>
            <a:r>
              <a:rPr lang="ja-JP" altLang="en-US" sz="3294" b="1" dirty="0" smtClean="0">
                <a:solidFill>
                  <a:schemeClr val="tx1"/>
                </a:solidFill>
                <a:latin typeface="+mn-ea"/>
              </a:rPr>
              <a:t>たばこ対策　</a:t>
            </a:r>
            <a:r>
              <a:rPr lang="en-US" altLang="ja-JP" sz="3294" b="1" dirty="0" smtClean="0">
                <a:solidFill>
                  <a:schemeClr val="tx1"/>
                </a:solidFill>
                <a:latin typeface="+mn-ea"/>
              </a:rPr>
              <a:t>③</a:t>
            </a:r>
            <a:r>
              <a:rPr lang="ja-JP" altLang="en-US" sz="3294" b="1" dirty="0" smtClean="0">
                <a:solidFill>
                  <a:schemeClr val="tx1"/>
                </a:solidFill>
                <a:latin typeface="+mn-ea"/>
              </a:rPr>
              <a:t>肝炎対策　</a:t>
            </a:r>
            <a:r>
              <a:rPr lang="en-US" altLang="ja-JP" sz="3294" b="1" dirty="0" smtClean="0">
                <a:solidFill>
                  <a:schemeClr val="tx1"/>
                </a:solidFill>
                <a:latin typeface="+mn-ea"/>
              </a:rPr>
              <a:t>④</a:t>
            </a:r>
            <a:r>
              <a:rPr lang="ja-JP" altLang="en-US" sz="3294" b="1" dirty="0" smtClean="0">
                <a:solidFill>
                  <a:schemeClr val="tx1"/>
                </a:solidFill>
                <a:latin typeface="+mn-ea"/>
              </a:rPr>
              <a:t>学校へのがん教育</a:t>
            </a:r>
            <a:endParaRPr lang="en-US" altLang="ja-JP" sz="3294" b="1" dirty="0" smtClean="0">
              <a:solidFill>
                <a:schemeClr val="tx1"/>
              </a:solidFill>
              <a:latin typeface="+mn-ea"/>
            </a:endParaRPr>
          </a:p>
          <a:p>
            <a:pPr>
              <a:buNone/>
            </a:pPr>
            <a:r>
              <a:rPr lang="ja-JP" altLang="en-US" sz="3765" dirty="0" smtClean="0">
                <a:solidFill>
                  <a:srgbClr val="000000"/>
                </a:solidFill>
                <a:latin typeface="ＤＦＰ太丸ゴシック体"/>
                <a:ea typeface="ＤＦＰ太丸ゴシック体"/>
                <a:cs typeface="ＤＦＰ太丸ゴシック体"/>
              </a:rPr>
              <a:t>２　がん死亡者の減少のために</a:t>
            </a:r>
            <a:r>
              <a:rPr lang="ja-JP" altLang="en-US" sz="3765" dirty="0" smtClean="0">
                <a:latin typeface="ＤＦＰ太丸ゴシック体"/>
                <a:ea typeface="ＤＦＰ太丸ゴシック体"/>
                <a:cs typeface="ＤＦＰ太丸ゴシック体"/>
              </a:rPr>
              <a:t>「</a:t>
            </a:r>
            <a:r>
              <a:rPr lang="ja-JP" altLang="en-US" sz="3765" dirty="0" smtClean="0">
                <a:solidFill>
                  <a:srgbClr val="18579B"/>
                </a:solidFill>
                <a:latin typeface="ＤＦＰ太丸ゴシック体"/>
                <a:ea typeface="ＤＦＰ太丸ゴシック体"/>
                <a:cs typeface="ＤＦＰ太丸ゴシック体"/>
              </a:rPr>
              <a:t>治療・研究</a:t>
            </a:r>
            <a:r>
              <a:rPr lang="ja-JP" altLang="en-US" sz="3765" dirty="0" smtClean="0">
                <a:latin typeface="ＤＦＰ太丸ゴシック体"/>
                <a:ea typeface="ＤＦＰ太丸ゴシック体"/>
                <a:cs typeface="ＤＦＰ太丸ゴシック体"/>
              </a:rPr>
              <a:t>」</a:t>
            </a:r>
            <a:endParaRPr lang="en-US" altLang="ja-JP" sz="3765" dirty="0" smtClean="0">
              <a:latin typeface="ＤＦＰ太丸ゴシック体"/>
              <a:ea typeface="ＤＦＰ太丸ゴシック体"/>
              <a:cs typeface="ＤＦＰ太丸ゴシック体"/>
            </a:endParaRPr>
          </a:p>
          <a:p>
            <a:pPr>
              <a:buNone/>
            </a:pPr>
            <a:r>
              <a:rPr lang="ja-JP" altLang="en-US" sz="3459" dirty="0" smtClean="0">
                <a:latin typeface="ＤＦＰ太丸ゴシック体"/>
                <a:ea typeface="ＤＦＰ太丸ゴシック体"/>
                <a:cs typeface="ＤＦＰ太丸ゴシック体"/>
              </a:rPr>
              <a:t>　</a:t>
            </a:r>
            <a:r>
              <a:rPr lang="en-US" altLang="ja-JP" sz="3294" b="1" dirty="0" smtClean="0">
                <a:solidFill>
                  <a:srgbClr val="000000"/>
                </a:solidFill>
                <a:latin typeface="+mn-ea"/>
                <a:cs typeface="ＤＦＰ太丸ゴシック体"/>
              </a:rPr>
              <a:t>①</a:t>
            </a:r>
            <a:r>
              <a:rPr lang="ja-JP" altLang="en-US" sz="3294" b="1" dirty="0" smtClean="0">
                <a:solidFill>
                  <a:srgbClr val="000000"/>
                </a:solidFill>
                <a:latin typeface="+mn-ea"/>
                <a:cs typeface="ＤＦＰ太丸ゴシック体"/>
              </a:rPr>
              <a:t>　がんのゲノム医療　</a:t>
            </a:r>
            <a:r>
              <a:rPr lang="en-US" altLang="ja-JP" sz="3294" b="1" dirty="0" smtClean="0">
                <a:solidFill>
                  <a:srgbClr val="000000"/>
                </a:solidFill>
                <a:latin typeface="+mn-ea"/>
                <a:cs typeface="ＤＦＰ太丸ゴシック体"/>
              </a:rPr>
              <a:t>②</a:t>
            </a:r>
            <a:r>
              <a:rPr lang="ja-JP" altLang="en-US" sz="3294" b="1" dirty="0" smtClean="0">
                <a:solidFill>
                  <a:srgbClr val="000000"/>
                </a:solidFill>
                <a:latin typeface="+mn-ea"/>
                <a:cs typeface="ＤＦＰ太丸ゴシック体"/>
              </a:rPr>
              <a:t>　標準的治療の開発・普及等</a:t>
            </a:r>
            <a:endParaRPr lang="en-US" altLang="ja-JP" sz="3294" b="1" dirty="0" smtClean="0">
              <a:solidFill>
                <a:srgbClr val="000000"/>
              </a:solidFill>
              <a:latin typeface="+mn-ea"/>
              <a:cs typeface="ＤＦＰ太丸ゴシック体"/>
            </a:endParaRPr>
          </a:p>
          <a:p>
            <a:pPr>
              <a:buNone/>
            </a:pPr>
            <a:r>
              <a:rPr lang="ja-JP" altLang="en-US" sz="3765" dirty="0" smtClean="0">
                <a:solidFill>
                  <a:srgbClr val="000000"/>
                </a:solidFill>
                <a:latin typeface="ＤＦＰ太丸ゴシック体"/>
                <a:ea typeface="ＤＦＰ太丸ゴシック体"/>
                <a:cs typeface="ＤＦＰ太丸ゴシック体"/>
              </a:rPr>
              <a:t>３　がんと共に生きるために</a:t>
            </a:r>
            <a:r>
              <a:rPr lang="ja-JP" altLang="en-US" sz="3765" dirty="0" smtClean="0">
                <a:latin typeface="ＤＦＰ太丸ゴシック体"/>
                <a:ea typeface="ＤＦＰ太丸ゴシック体"/>
                <a:cs typeface="ＤＦＰ太丸ゴシック体"/>
              </a:rPr>
              <a:t>「</a:t>
            </a:r>
            <a:r>
              <a:rPr lang="ja-JP" altLang="en-US" sz="3765" dirty="0" smtClean="0">
                <a:solidFill>
                  <a:srgbClr val="18579B"/>
                </a:solidFill>
                <a:latin typeface="ＤＦＰ太丸ゴシック体"/>
                <a:ea typeface="ＤＦＰ太丸ゴシック体"/>
                <a:cs typeface="ＤＦＰ太丸ゴシック体"/>
              </a:rPr>
              <a:t>がんとの共生」</a:t>
            </a:r>
            <a:endParaRPr lang="en-US" altLang="ja-JP" sz="3765" dirty="0" smtClean="0">
              <a:solidFill>
                <a:srgbClr val="18579B"/>
              </a:solidFill>
              <a:latin typeface="ＤＦＰ太丸ゴシック体"/>
              <a:ea typeface="ＤＦＰ太丸ゴシック体"/>
              <a:cs typeface="ＤＦＰ太丸ゴシック体"/>
            </a:endParaRPr>
          </a:p>
          <a:p>
            <a:pPr>
              <a:buNone/>
            </a:pPr>
            <a:r>
              <a:rPr lang="ja-JP" altLang="en-US" sz="3200" dirty="0" smtClean="0"/>
              <a:t>　</a:t>
            </a:r>
            <a:r>
              <a:rPr lang="en-US" altLang="ja-JP" sz="3294" dirty="0" smtClean="0">
                <a:solidFill>
                  <a:srgbClr val="000000"/>
                </a:solidFill>
              </a:rPr>
              <a:t>①</a:t>
            </a:r>
            <a:r>
              <a:rPr lang="ja-JP" altLang="en-US" sz="3294" dirty="0" smtClean="0">
                <a:solidFill>
                  <a:srgbClr val="000000"/>
                </a:solidFill>
              </a:rPr>
              <a:t>　就労支援　　</a:t>
            </a:r>
            <a:r>
              <a:rPr lang="en-US" altLang="ja-JP" sz="3294" dirty="0" smtClean="0">
                <a:solidFill>
                  <a:srgbClr val="000000"/>
                </a:solidFill>
              </a:rPr>
              <a:t>②</a:t>
            </a:r>
            <a:r>
              <a:rPr lang="ja-JP" altLang="en-US" sz="3294" dirty="0" smtClean="0">
                <a:solidFill>
                  <a:srgbClr val="000000"/>
                </a:solidFill>
              </a:rPr>
              <a:t>　支持療法の開発・普及　</a:t>
            </a:r>
            <a:r>
              <a:rPr lang="en-US" altLang="ja-JP" sz="3294" dirty="0" smtClean="0">
                <a:solidFill>
                  <a:srgbClr val="000000"/>
                </a:solidFill>
              </a:rPr>
              <a:t>③</a:t>
            </a:r>
            <a:r>
              <a:rPr lang="ja-JP" altLang="en-US" sz="3294" dirty="0" smtClean="0">
                <a:solidFill>
                  <a:srgbClr val="000000"/>
                </a:solidFill>
              </a:rPr>
              <a:t>緩和ケア</a:t>
            </a:r>
            <a:endParaRPr lang="en-US" altLang="ja-JP" sz="3294" dirty="0" smtClean="0">
              <a:solidFill>
                <a:srgbClr val="000000"/>
              </a:solidFill>
            </a:endParaRPr>
          </a:p>
          <a:p>
            <a:pPr>
              <a:buNone/>
            </a:pPr>
            <a:endParaRPr lang="en-US" altLang="ja-JP" sz="3600" b="1" dirty="0" smtClean="0"/>
          </a:p>
          <a:p>
            <a:pPr>
              <a:buNone/>
            </a:pPr>
            <a:r>
              <a:rPr lang="ja-JP" altLang="en-US" sz="3200" b="1" dirty="0" smtClean="0"/>
              <a:t>　</a:t>
            </a:r>
            <a:r>
              <a:rPr lang="ja-JP" altLang="en-US" sz="3892" b="1" dirty="0" smtClean="0">
                <a:solidFill>
                  <a:srgbClr val="FC415B"/>
                </a:solidFill>
                <a:latin typeface="+mn-ea"/>
                <a:cs typeface="ＤＦＰ太丸ゴシック体"/>
              </a:rPr>
              <a:t>がんを克服し、活力ある健康長寿社会を確立</a:t>
            </a:r>
            <a:endParaRPr lang="ja-JP" altLang="en-US" sz="3892" b="1" dirty="0">
              <a:solidFill>
                <a:srgbClr val="FC415B"/>
              </a:solidFill>
              <a:latin typeface="+mn-ea"/>
              <a:cs typeface="ＤＦＰ太丸ゴシック体"/>
            </a:endParaRPr>
          </a:p>
        </p:txBody>
      </p:sp>
      <p:sp>
        <p:nvSpPr>
          <p:cNvPr id="4" name="下矢印 3"/>
          <p:cNvSpPr/>
          <p:nvPr/>
        </p:nvSpPr>
        <p:spPr>
          <a:xfrm>
            <a:off x="5524500" y="6959600"/>
            <a:ext cx="484632" cy="97840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cSld>
  <p:clrMapOvr>
    <a:masterClrMapping/>
  </p:clrMapOvr>
  <p:transition advTm="1450">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0" y="0"/>
            <a:ext cx="13004800" cy="9753600"/>
          </a:xfrm>
          <a:prstGeom prst="rect">
            <a:avLst/>
          </a:prstGeom>
          <a:noFill/>
          <a:ln w="9525">
            <a:solidFill>
              <a:schemeClr val="tx1"/>
            </a:solidFill>
            <a:miter lim="800000"/>
            <a:headEnd/>
            <a:tailEnd/>
          </a:ln>
        </p:spPr>
        <p:txBody>
          <a:bodyPr wrap="none" lIns="130046" tIns="65023" rIns="130046" bIns="65023" anchor="ctr">
            <a:prstTxWarp prst="textNoShape">
              <a:avLst/>
            </a:prstTxWarp>
          </a:bodyPr>
          <a:lstStyle/>
          <a:p>
            <a:pPr>
              <a:spcBef>
                <a:spcPct val="50000"/>
              </a:spcBef>
              <a:buFont typeface="Wingdings" pitchFamily="-109" charset="2"/>
              <a:buNone/>
            </a:pPr>
            <a:endParaRPr lang="ja-JP" altLang="en-US" sz="2600" b="1" dirty="0">
              <a:solidFill>
                <a:srgbClr val="006699"/>
              </a:solidFill>
            </a:endParaRPr>
          </a:p>
        </p:txBody>
      </p:sp>
      <p:sp>
        <p:nvSpPr>
          <p:cNvPr id="47107" name="Text Box 7"/>
          <p:cNvSpPr txBox="1">
            <a:spLocks noChangeArrowheads="1"/>
          </p:cNvSpPr>
          <p:nvPr/>
        </p:nvSpPr>
        <p:spPr bwMode="auto">
          <a:xfrm>
            <a:off x="643468" y="1469815"/>
            <a:ext cx="8317653" cy="564444"/>
          </a:xfrm>
          <a:prstGeom prst="rect">
            <a:avLst/>
          </a:prstGeom>
          <a:noFill/>
          <a:ln w="9525">
            <a:noFill/>
            <a:miter lim="800000"/>
            <a:headEnd/>
            <a:tailEnd/>
          </a:ln>
        </p:spPr>
        <p:txBody>
          <a:bodyPr lIns="130046" tIns="65023" rIns="130046" bIns="65023">
            <a:prstTxWarp prst="textNoShape">
              <a:avLst/>
            </a:prstTxWarp>
            <a:spAutoFit/>
          </a:bodyPr>
          <a:lstStyle/>
          <a:p>
            <a:pPr>
              <a:lnSpc>
                <a:spcPct val="110000"/>
              </a:lnSpc>
            </a:pPr>
            <a:r>
              <a:rPr lang="ja-JP" altLang="en-US" sz="2600" b="1" dirty="0">
                <a:solidFill>
                  <a:srgbClr val="000000"/>
                </a:solidFill>
                <a:latin typeface="Arial" pitchFamily="-109" charset="0"/>
                <a:ea typeface="ＭＳ Ｐゴシック" pitchFamily="-109" charset="-128"/>
                <a:cs typeface="ＭＳ Ｐゴシック" pitchFamily="-109" charset="-128"/>
              </a:rPr>
              <a:t>がんに関する県内の幅広い情報を集めて公開</a:t>
            </a:r>
            <a:endParaRPr lang="ja-JP" altLang="en-US" sz="2000" dirty="0">
              <a:solidFill>
                <a:srgbClr val="000000"/>
              </a:solidFill>
              <a:latin typeface="Arial" pitchFamily="-109" charset="0"/>
              <a:ea typeface="ＭＳ Ｐゴシック" pitchFamily="-109" charset="-128"/>
              <a:cs typeface="ＭＳ Ｐゴシック" pitchFamily="-109" charset="-128"/>
            </a:endParaRPr>
          </a:p>
        </p:txBody>
      </p:sp>
      <p:graphicFrame>
        <p:nvGraphicFramePr>
          <p:cNvPr id="83979" name="Group 11"/>
          <p:cNvGraphicFramePr>
            <a:graphicFrameLocks noGrp="1"/>
          </p:cNvGraphicFramePr>
          <p:nvPr>
            <p:ph/>
          </p:nvPr>
        </p:nvGraphicFramePr>
        <p:xfrm>
          <a:off x="8949831" y="3393442"/>
          <a:ext cx="3849512" cy="2522922"/>
        </p:xfrm>
        <a:graphic>
          <a:graphicData uri="http://schemas.openxmlformats.org/drawingml/2006/table">
            <a:tbl>
              <a:tblPr/>
              <a:tblGrid>
                <a:gridCol w="3849512"/>
              </a:tblGrid>
              <a:tr h="390596">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1" lang="ja-JP" altLang="en-US" sz="1700" b="1" i="0" u="none" strike="noStrike" cap="none" normalizeH="0" baseline="0">
                          <a:ln>
                            <a:noFill/>
                          </a:ln>
                          <a:solidFill>
                            <a:srgbClr val="660066"/>
                          </a:solidFill>
                          <a:effectLst/>
                          <a:latin typeface="ＭＳ Ｐ明朝" pitchFamily="-109" charset="-128"/>
                          <a:ea typeface="ＭＳ Ｐ明朝" pitchFamily="-109" charset="-128"/>
                        </a:rPr>
                        <a:t>主　な　掲　載　内　容</a:t>
                      </a:r>
                    </a:p>
                  </a:txBody>
                  <a:tcPr marL="130030" marR="130030" marT="64794" marB="64794"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2132326">
                <a:tc>
                  <a:txBody>
                    <a:bodyPr/>
                    <a:lstStyle/>
                    <a:p>
                      <a:pPr marL="342900" marR="0" lvl="0" indent="-342900" algn="l" defTabSz="914400" rtl="0" eaLnBrk="0" fontAlgn="base" latinLnBrk="0" hangingPunct="0">
                        <a:lnSpc>
                          <a:spcPct val="110000"/>
                        </a:lnSpc>
                        <a:spcBef>
                          <a:spcPct val="0"/>
                        </a:spcBef>
                        <a:spcAft>
                          <a:spcPct val="0"/>
                        </a:spcAft>
                        <a:buClrTx/>
                        <a:buSzTx/>
                        <a:buFontTx/>
                        <a:buNone/>
                        <a:tabLst/>
                      </a:pPr>
                      <a:r>
                        <a:rPr kumimoji="1" lang="ja-JP" altLang="en-US" sz="1700" b="0" i="0" u="none" strike="noStrike" cap="none" normalizeH="0" baseline="0">
                          <a:ln>
                            <a:noFill/>
                          </a:ln>
                          <a:solidFill>
                            <a:srgbClr val="660066"/>
                          </a:solidFill>
                          <a:effectLst/>
                          <a:latin typeface="ＭＳ Ｐ明朝" pitchFamily="-109" charset="-128"/>
                          <a:ea typeface="ＭＳ Ｐ明朝" pitchFamily="-109" charset="-128"/>
                        </a:rPr>
                        <a:t>・がんの基礎知識</a:t>
                      </a:r>
                    </a:p>
                    <a:p>
                      <a:pPr marL="342900" marR="0" lvl="0" indent="-342900" algn="l" defTabSz="914400" rtl="0" eaLnBrk="0" fontAlgn="base" latinLnBrk="0" hangingPunct="0">
                        <a:lnSpc>
                          <a:spcPct val="110000"/>
                        </a:lnSpc>
                        <a:spcBef>
                          <a:spcPct val="0"/>
                        </a:spcBef>
                        <a:spcAft>
                          <a:spcPct val="0"/>
                        </a:spcAft>
                        <a:buClrTx/>
                        <a:buSzTx/>
                        <a:buFontTx/>
                        <a:buNone/>
                        <a:tabLst/>
                      </a:pPr>
                      <a:r>
                        <a:rPr kumimoji="1" lang="ja-JP" altLang="en-US" sz="1700" b="0" i="0" u="none" strike="noStrike" cap="none" normalizeH="0" baseline="0">
                          <a:ln>
                            <a:noFill/>
                          </a:ln>
                          <a:solidFill>
                            <a:srgbClr val="660066"/>
                          </a:solidFill>
                          <a:effectLst/>
                          <a:latin typeface="ＭＳ Ｐ明朝" pitchFamily="-109" charset="-128"/>
                          <a:ea typeface="ＭＳ Ｐ明朝" pitchFamily="-109" charset="-128"/>
                        </a:rPr>
                        <a:t>・相談窓口</a:t>
                      </a:r>
                    </a:p>
                    <a:p>
                      <a:pPr marL="342900" marR="0" lvl="0" indent="-342900" algn="l" defTabSz="914400" rtl="0" eaLnBrk="0" fontAlgn="base" latinLnBrk="0" hangingPunct="0">
                        <a:lnSpc>
                          <a:spcPct val="110000"/>
                        </a:lnSpc>
                        <a:spcBef>
                          <a:spcPct val="0"/>
                        </a:spcBef>
                        <a:spcAft>
                          <a:spcPct val="0"/>
                        </a:spcAft>
                        <a:buClrTx/>
                        <a:buSzTx/>
                        <a:buFontTx/>
                        <a:buNone/>
                        <a:tabLst/>
                      </a:pPr>
                      <a:r>
                        <a:rPr kumimoji="1" lang="ja-JP" altLang="en-US" sz="1700" b="0" i="0" u="none" strike="noStrike" cap="none" normalizeH="0" baseline="0">
                          <a:ln>
                            <a:noFill/>
                          </a:ln>
                          <a:solidFill>
                            <a:srgbClr val="660066"/>
                          </a:solidFill>
                          <a:effectLst/>
                          <a:latin typeface="ＭＳ Ｐ明朝" pitchFamily="-109" charset="-128"/>
                          <a:ea typeface="ＭＳ Ｐ明朝" pitchFamily="-109" charset="-128"/>
                        </a:rPr>
                        <a:t>・がん検診の解説や市町の実施情報</a:t>
                      </a:r>
                    </a:p>
                    <a:p>
                      <a:pPr marL="342900" marR="0" lvl="0" indent="-342900" algn="l" defTabSz="914400" rtl="0" eaLnBrk="0" fontAlgn="base" latinLnBrk="0" hangingPunct="0">
                        <a:lnSpc>
                          <a:spcPct val="110000"/>
                        </a:lnSpc>
                        <a:spcBef>
                          <a:spcPct val="0"/>
                        </a:spcBef>
                        <a:spcAft>
                          <a:spcPct val="0"/>
                        </a:spcAft>
                        <a:buClrTx/>
                        <a:buSzTx/>
                        <a:buFontTx/>
                        <a:buNone/>
                        <a:tabLst/>
                      </a:pPr>
                      <a:r>
                        <a:rPr kumimoji="1" lang="ja-JP" altLang="en-US" sz="1700" b="0" i="0" u="none" strike="noStrike" cap="none" normalizeH="0" baseline="0">
                          <a:ln>
                            <a:noFill/>
                          </a:ln>
                          <a:solidFill>
                            <a:srgbClr val="660066"/>
                          </a:solidFill>
                          <a:effectLst/>
                          <a:latin typeface="ＭＳ Ｐ明朝" pitchFamily="-109" charset="-128"/>
                          <a:ea typeface="ＭＳ Ｐ明朝" pitchFamily="-109" charset="-128"/>
                        </a:rPr>
                        <a:t>・県のがん対策</a:t>
                      </a:r>
                    </a:p>
                    <a:p>
                      <a:pPr marL="342900" marR="0" lvl="0" indent="-342900" algn="l" defTabSz="914400" rtl="0" eaLnBrk="0" fontAlgn="base" latinLnBrk="0" hangingPunct="0">
                        <a:lnSpc>
                          <a:spcPct val="110000"/>
                        </a:lnSpc>
                        <a:spcBef>
                          <a:spcPct val="0"/>
                        </a:spcBef>
                        <a:spcAft>
                          <a:spcPct val="0"/>
                        </a:spcAft>
                        <a:buClrTx/>
                        <a:buSzTx/>
                        <a:buFontTx/>
                        <a:buNone/>
                        <a:tabLst/>
                      </a:pPr>
                      <a:r>
                        <a:rPr kumimoji="1" lang="ja-JP" altLang="en-US" sz="1700" b="0" i="0" u="none" strike="noStrike" cap="none" normalizeH="0" baseline="0">
                          <a:ln>
                            <a:noFill/>
                          </a:ln>
                          <a:solidFill>
                            <a:srgbClr val="660066"/>
                          </a:solidFill>
                          <a:effectLst/>
                          <a:latin typeface="ＭＳ Ｐ明朝" pitchFamily="-109" charset="-128"/>
                          <a:ea typeface="ＭＳ Ｐ明朝" pitchFamily="-109" charset="-128"/>
                        </a:rPr>
                        <a:t>・最新のがん関連イベント情報</a:t>
                      </a:r>
                    </a:p>
                    <a:p>
                      <a:pPr marL="342900" marR="0" lvl="0" indent="-342900" algn="l" defTabSz="914400" rtl="0" eaLnBrk="0" fontAlgn="base" latinLnBrk="0" hangingPunct="0">
                        <a:lnSpc>
                          <a:spcPct val="110000"/>
                        </a:lnSpc>
                        <a:spcBef>
                          <a:spcPct val="0"/>
                        </a:spcBef>
                        <a:spcAft>
                          <a:spcPct val="0"/>
                        </a:spcAft>
                        <a:buClrTx/>
                        <a:buSzTx/>
                        <a:buFontTx/>
                        <a:buNone/>
                        <a:tabLst/>
                      </a:pPr>
                      <a:r>
                        <a:rPr kumimoji="1" lang="ja-JP" altLang="en-US" sz="1700" b="0" i="0" u="none" strike="noStrike" cap="none" normalizeH="0" baseline="0">
                          <a:ln>
                            <a:noFill/>
                          </a:ln>
                          <a:solidFill>
                            <a:srgbClr val="660066"/>
                          </a:solidFill>
                          <a:effectLst/>
                          <a:latin typeface="ＭＳ Ｐ明朝" pitchFamily="-109" charset="-128"/>
                          <a:ea typeface="ＭＳ Ｐ明朝" pitchFamily="-109" charset="-128"/>
                        </a:rPr>
                        <a:t>・県内で活動するがん患者団体等情報</a:t>
                      </a:r>
                      <a:endParaRPr kumimoji="1" lang="en-US" altLang="ja-JP" sz="1700" b="0" i="0" u="none" strike="noStrike" cap="none" normalizeH="0" baseline="0">
                        <a:ln>
                          <a:noFill/>
                        </a:ln>
                        <a:solidFill>
                          <a:srgbClr val="660066"/>
                        </a:solidFill>
                        <a:effectLst/>
                        <a:latin typeface="ＭＳ Ｐ明朝" pitchFamily="-109" charset="-128"/>
                        <a:ea typeface="Times New Roman" pitchFamily="-109" charset="0"/>
                        <a:cs typeface="Times New Roman" pitchFamily="-109" charset="0"/>
                      </a:endParaRPr>
                    </a:p>
                    <a:p>
                      <a:pPr marL="342900" marR="0" lvl="0" indent="-342900" algn="l" defTabSz="914400" rtl="0" eaLnBrk="0" fontAlgn="base" latinLnBrk="0" hangingPunct="0">
                        <a:lnSpc>
                          <a:spcPct val="110000"/>
                        </a:lnSpc>
                        <a:spcBef>
                          <a:spcPct val="0"/>
                        </a:spcBef>
                        <a:spcAft>
                          <a:spcPct val="0"/>
                        </a:spcAft>
                        <a:buClrTx/>
                        <a:buSzTx/>
                        <a:buFontTx/>
                        <a:buNone/>
                        <a:tabLst/>
                      </a:pPr>
                      <a:r>
                        <a:rPr kumimoji="1" lang="ja-JP" altLang="en-US" sz="1700" b="0" i="0" u="none" strike="noStrike" cap="none" normalizeH="0" baseline="0">
                          <a:ln>
                            <a:noFill/>
                          </a:ln>
                          <a:solidFill>
                            <a:srgbClr val="660066"/>
                          </a:solidFill>
                          <a:effectLst/>
                          <a:latin typeface="ＭＳ Ｐ明朝" pitchFamily="-109" charset="-128"/>
                          <a:ea typeface="ＭＳ Ｐ明朝" pitchFamily="-109" charset="-128"/>
                        </a:rPr>
                        <a:t>　など</a:t>
                      </a:r>
                    </a:p>
                  </a:txBody>
                  <a:tcPr marL="130030" marR="130030" marT="64794" marB="64794"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grpSp>
        <p:nvGrpSpPr>
          <p:cNvPr id="2" name="Group 20"/>
          <p:cNvGrpSpPr>
            <a:grpSpLocks/>
          </p:cNvGrpSpPr>
          <p:nvPr/>
        </p:nvGrpSpPr>
        <p:grpSpPr bwMode="auto">
          <a:xfrm>
            <a:off x="8873067" y="1661725"/>
            <a:ext cx="3991751" cy="1438205"/>
            <a:chOff x="3674" y="595"/>
            <a:chExt cx="1768" cy="637"/>
          </a:xfrm>
        </p:grpSpPr>
        <p:sp>
          <p:nvSpPr>
            <p:cNvPr id="47124" name="Rectangle 21"/>
            <p:cNvSpPr>
              <a:spLocks noChangeArrowheads="1"/>
            </p:cNvSpPr>
            <p:nvPr/>
          </p:nvSpPr>
          <p:spPr bwMode="auto">
            <a:xfrm>
              <a:off x="3674" y="595"/>
              <a:ext cx="1067" cy="275"/>
            </a:xfrm>
            <a:prstGeom prst="rect">
              <a:avLst/>
            </a:prstGeom>
            <a:solidFill>
              <a:srgbClr val="FFFFCC"/>
            </a:solidFill>
            <a:ln w="28575">
              <a:solidFill>
                <a:srgbClr val="333333"/>
              </a:solidFill>
              <a:miter lim="800000"/>
              <a:headEnd/>
              <a:tailEnd/>
            </a:ln>
          </p:spPr>
          <p:txBody>
            <a:bodyPr wrap="none" anchor="ctr">
              <a:prstTxWarp prst="textNoShape">
                <a:avLst/>
              </a:prstTxWarp>
            </a:bodyPr>
            <a:lstStyle/>
            <a:p>
              <a:pPr>
                <a:spcBef>
                  <a:spcPct val="50000"/>
                </a:spcBef>
                <a:buFont typeface="Wingdings" pitchFamily="-109" charset="2"/>
                <a:buNone/>
              </a:pPr>
              <a:endParaRPr lang="ja-JP" altLang="en-US" sz="2600" b="1" dirty="0">
                <a:solidFill>
                  <a:srgbClr val="006699"/>
                </a:solidFill>
              </a:endParaRPr>
            </a:p>
          </p:txBody>
        </p:sp>
        <p:sp>
          <p:nvSpPr>
            <p:cNvPr id="47125" name="Rectangle 22"/>
            <p:cNvSpPr>
              <a:spLocks noChangeArrowheads="1"/>
            </p:cNvSpPr>
            <p:nvPr/>
          </p:nvSpPr>
          <p:spPr bwMode="auto">
            <a:xfrm>
              <a:off x="4741" y="595"/>
              <a:ext cx="632" cy="275"/>
            </a:xfrm>
            <a:prstGeom prst="rect">
              <a:avLst/>
            </a:prstGeom>
            <a:solidFill>
              <a:srgbClr val="000080"/>
            </a:solidFill>
            <a:ln w="28575">
              <a:solidFill>
                <a:srgbClr val="000080"/>
              </a:solidFill>
              <a:miter lim="800000"/>
              <a:headEnd/>
              <a:tailEnd/>
            </a:ln>
          </p:spPr>
          <p:txBody>
            <a:bodyPr wrap="none" anchor="ctr">
              <a:prstTxWarp prst="textNoShape">
                <a:avLst/>
              </a:prstTxWarp>
            </a:bodyPr>
            <a:lstStyle/>
            <a:p>
              <a:pPr>
                <a:spcBef>
                  <a:spcPct val="50000"/>
                </a:spcBef>
                <a:buFont typeface="Wingdings" pitchFamily="-109" charset="2"/>
                <a:buNone/>
              </a:pPr>
              <a:endParaRPr lang="ja-JP" altLang="en-US" sz="2600" b="1" dirty="0">
                <a:solidFill>
                  <a:srgbClr val="006699"/>
                </a:solidFill>
              </a:endParaRPr>
            </a:p>
          </p:txBody>
        </p:sp>
        <p:sp>
          <p:nvSpPr>
            <p:cNvPr id="47126" name="WordArt 23"/>
            <p:cNvSpPr>
              <a:spLocks noChangeArrowheads="1" noChangeShapeType="1" noTextEdit="1"/>
            </p:cNvSpPr>
            <p:nvPr/>
          </p:nvSpPr>
          <p:spPr bwMode="auto">
            <a:xfrm>
              <a:off x="3792" y="627"/>
              <a:ext cx="790" cy="217"/>
            </a:xfrm>
            <a:prstGeom prst="rect">
              <a:avLst/>
            </a:prstGeom>
          </p:spPr>
          <p:txBody>
            <a:bodyPr wrap="none" fromWordArt="1">
              <a:prstTxWarp prst="textPlain">
                <a:avLst>
                  <a:gd name="adj" fmla="val 50000"/>
                </a:avLst>
              </a:prstTxWarp>
            </a:bodyPr>
            <a:lstStyle/>
            <a:p>
              <a:pPr algn="ctr"/>
              <a:r>
                <a:rPr lang="ja-JP" altLang="en-US" sz="5100" b="1" kern="10" dirty="0">
                  <a:ln w="9525">
                    <a:solidFill>
                      <a:srgbClr val="0000FF"/>
                    </a:solidFill>
                    <a:round/>
                    <a:headEnd/>
                    <a:tailEnd/>
                  </a:ln>
                  <a:solidFill>
                    <a:srgbClr val="0000FF"/>
                  </a:solidFill>
                  <a:latin typeface="ＭＳ Ｐゴシック"/>
                  <a:ea typeface="ＭＳ Ｐゴシック"/>
                  <a:cs typeface="ＭＳ Ｐゴシック"/>
                </a:rPr>
                <a:t>広島がんネット</a:t>
              </a:r>
            </a:p>
          </p:txBody>
        </p:sp>
        <p:sp>
          <p:nvSpPr>
            <p:cNvPr id="47127" name="WordArt 24"/>
            <p:cNvSpPr>
              <a:spLocks noChangeArrowheads="1" noChangeShapeType="1" noTextEdit="1"/>
            </p:cNvSpPr>
            <p:nvPr/>
          </p:nvSpPr>
          <p:spPr bwMode="auto">
            <a:xfrm>
              <a:off x="4859" y="658"/>
              <a:ext cx="395" cy="132"/>
            </a:xfrm>
            <a:prstGeom prst="rect">
              <a:avLst/>
            </a:prstGeom>
          </p:spPr>
          <p:txBody>
            <a:bodyPr wrap="none" fromWordArt="1">
              <a:prstTxWarp prst="textPlain">
                <a:avLst>
                  <a:gd name="adj" fmla="val 50000"/>
                </a:avLst>
              </a:prstTxWarp>
            </a:bodyPr>
            <a:lstStyle/>
            <a:p>
              <a:pPr algn="ctr"/>
              <a:r>
                <a:rPr lang="ja-JP" altLang="en-US" sz="5100" b="1" kern="10" dirty="0">
                  <a:ln w="9525">
                    <a:solidFill>
                      <a:srgbClr val="FFFFFF"/>
                    </a:solidFill>
                    <a:round/>
                    <a:headEnd/>
                    <a:tailEnd/>
                  </a:ln>
                  <a:latin typeface="ＭＳ Ｐゴシック"/>
                  <a:ea typeface="ＭＳ Ｐゴシック"/>
                  <a:cs typeface="ＭＳ Ｐゴシック"/>
                </a:rPr>
                <a:t>検索</a:t>
              </a:r>
            </a:p>
          </p:txBody>
        </p:sp>
        <p:sp>
          <p:nvSpPr>
            <p:cNvPr id="47128" name="AutoShape 25"/>
            <p:cNvSpPr>
              <a:spLocks noChangeArrowheads="1"/>
            </p:cNvSpPr>
            <p:nvPr/>
          </p:nvSpPr>
          <p:spPr bwMode="auto">
            <a:xfrm rot="-1576989">
              <a:off x="5027" y="786"/>
              <a:ext cx="415" cy="446"/>
            </a:xfrm>
            <a:prstGeom prst="upArrow">
              <a:avLst>
                <a:gd name="adj1" fmla="val 50000"/>
                <a:gd name="adj2" fmla="val 25002"/>
              </a:avLst>
            </a:prstGeom>
            <a:solidFill>
              <a:srgbClr val="FF99CC"/>
            </a:solidFill>
            <a:ln w="9525">
              <a:solidFill>
                <a:srgbClr val="FF00FF"/>
              </a:solidFill>
              <a:miter lim="800000"/>
              <a:headEnd/>
              <a:tailEnd/>
            </a:ln>
          </p:spPr>
          <p:txBody>
            <a:bodyPr vert="eaVert" wrap="none" anchor="ctr">
              <a:prstTxWarp prst="textNoShape">
                <a:avLst/>
              </a:prstTxWarp>
            </a:bodyPr>
            <a:lstStyle/>
            <a:p>
              <a:pPr>
                <a:spcBef>
                  <a:spcPct val="50000"/>
                </a:spcBef>
                <a:buFont typeface="Wingdings" pitchFamily="-109" charset="2"/>
                <a:buNone/>
              </a:pPr>
              <a:r>
                <a:rPr lang="ja-JP" altLang="en-US" sz="1400" b="1" dirty="0">
                  <a:solidFill>
                    <a:srgbClr val="006699"/>
                  </a:solidFill>
                </a:rPr>
                <a:t>クリック</a:t>
              </a:r>
            </a:p>
          </p:txBody>
        </p:sp>
      </p:grpSp>
      <p:sp>
        <p:nvSpPr>
          <p:cNvPr id="20" name="テキスト ボックス 19"/>
          <p:cNvSpPr txBox="1">
            <a:spLocks noChangeArrowheads="1"/>
          </p:cNvSpPr>
          <p:nvPr/>
        </p:nvSpPr>
        <p:spPr bwMode="auto">
          <a:xfrm>
            <a:off x="643468" y="474134"/>
            <a:ext cx="12239413" cy="745067"/>
          </a:xfrm>
          <a:prstGeom prst="rect">
            <a:avLst/>
          </a:prstGeom>
          <a:gradFill rotWithShape="1">
            <a:gsLst>
              <a:gs pos="0">
                <a:srgbClr val="00FF00">
                  <a:gamma/>
                  <a:shade val="46275"/>
                  <a:invGamma/>
                </a:srgbClr>
              </a:gs>
              <a:gs pos="100000">
                <a:srgbClr val="00FF00"/>
              </a:gs>
            </a:gsLst>
            <a:lin ang="0" scaled="1"/>
          </a:gradFill>
          <a:ln>
            <a:noFill/>
          </a:ln>
          <a:extLst/>
        </p:spPr>
        <p:txBody>
          <a:bodyPr lIns="130046" tIns="65023" rIns="130046" bIns="65023" anchor="ctr">
            <a:prstTxWarp prst="textNoShape">
              <a:avLst/>
            </a:prstTxWarp>
            <a:spAutoFit/>
          </a:bodyPr>
          <a:lstStyle/>
          <a:p>
            <a:pPr>
              <a:defRPr/>
            </a:pPr>
            <a:r>
              <a:rPr lang="ja-JP" altLang="en-US" sz="4000" b="1" dirty="0">
                <a:solidFill>
                  <a:schemeClr val="bg1"/>
                </a:solidFill>
                <a:effectLst>
                  <a:outerShdw blurRad="38100" dist="38100" dir="2700000" algn="tl">
                    <a:srgbClr val="000000"/>
                  </a:outerShdw>
                </a:effectLst>
                <a:latin typeface="Arial" pitchFamily="-109" charset="0"/>
                <a:ea typeface="ＭＳ Ｐゴシック" pitchFamily="-109" charset="-128"/>
                <a:cs typeface="ＭＳ Ｐゴシック" pitchFamily="-109" charset="-128"/>
              </a:rPr>
              <a:t>広島県がん情報サポートサイト「広島がんネット」</a:t>
            </a:r>
            <a:endParaRPr lang="ja-JP" altLang="en-US" sz="4000" b="1" dirty="0">
              <a:solidFill>
                <a:schemeClr val="bg1"/>
              </a:solidFill>
              <a:effectLst>
                <a:outerShdw blurRad="38100" dist="38100" dir="2700000" algn="tl">
                  <a:srgbClr val="000000"/>
                </a:outerShdw>
              </a:effectLst>
              <a:ea typeface="ＭＳ Ｐゴシック" pitchFamily="-109" charset="-128"/>
              <a:cs typeface="ＭＳ Ｐゴシック" pitchFamily="-109" charset="-128"/>
            </a:endParaRPr>
          </a:p>
        </p:txBody>
      </p:sp>
      <p:pic>
        <p:nvPicPr>
          <p:cNvPr id="47118" name="Picture 3"/>
          <p:cNvPicPr>
            <a:picLocks noChangeAspect="1" noChangeArrowheads="1"/>
          </p:cNvPicPr>
          <p:nvPr/>
        </p:nvPicPr>
        <p:blipFill>
          <a:blip r:embed="rId3"/>
          <a:srcRect/>
          <a:stretch>
            <a:fillRect/>
          </a:stretch>
        </p:blipFill>
        <p:spPr bwMode="auto">
          <a:xfrm>
            <a:off x="806027" y="1995876"/>
            <a:ext cx="7638062" cy="4890347"/>
          </a:xfrm>
          <a:prstGeom prst="rect">
            <a:avLst/>
          </a:prstGeom>
          <a:noFill/>
          <a:ln w="9525">
            <a:noFill/>
            <a:miter lim="800000"/>
            <a:headEnd/>
            <a:tailEnd/>
          </a:ln>
        </p:spPr>
      </p:pic>
      <p:pic>
        <p:nvPicPr>
          <p:cNvPr id="47119" name="Picture 4"/>
          <p:cNvPicPr>
            <a:picLocks noChangeAspect="1" noChangeArrowheads="1"/>
          </p:cNvPicPr>
          <p:nvPr/>
        </p:nvPicPr>
        <p:blipFill>
          <a:blip r:embed="rId4"/>
          <a:srcRect/>
          <a:stretch>
            <a:fillRect/>
          </a:stretch>
        </p:blipFill>
        <p:spPr bwMode="auto">
          <a:xfrm>
            <a:off x="806027" y="6886222"/>
            <a:ext cx="7638062" cy="3883378"/>
          </a:xfrm>
          <a:prstGeom prst="rect">
            <a:avLst/>
          </a:prstGeom>
          <a:noFill/>
          <a:ln w="9525">
            <a:noFill/>
            <a:miter lim="800000"/>
            <a:headEnd/>
            <a:tailEnd/>
          </a:ln>
        </p:spPr>
      </p:pic>
      <p:sp>
        <p:nvSpPr>
          <p:cNvPr id="47120" name="AutoShape 8"/>
          <p:cNvSpPr>
            <a:spLocks noChangeArrowheads="1"/>
          </p:cNvSpPr>
          <p:nvPr/>
        </p:nvSpPr>
        <p:spPr bwMode="auto">
          <a:xfrm>
            <a:off x="8444089" y="6669476"/>
            <a:ext cx="2558063" cy="512516"/>
          </a:xfrm>
          <a:prstGeom prst="wedgeRoundRectCallout">
            <a:avLst>
              <a:gd name="adj1" fmla="val -89782"/>
              <a:gd name="adj2" fmla="val -556644"/>
              <a:gd name="adj3" fmla="val 16667"/>
            </a:avLst>
          </a:prstGeom>
          <a:solidFill>
            <a:srgbClr val="FF9999"/>
          </a:solidFill>
          <a:ln w="9525">
            <a:noFill/>
            <a:miter lim="800000"/>
            <a:headEnd/>
            <a:tailEnd/>
          </a:ln>
        </p:spPr>
        <p:txBody>
          <a:bodyPr lIns="130046" tIns="65023" rIns="130046" bIns="65023">
            <a:prstTxWarp prst="textNoShape">
              <a:avLst/>
            </a:prstTxWarp>
          </a:bodyPr>
          <a:lstStyle/>
          <a:p>
            <a:pPr algn="ctr"/>
            <a:r>
              <a:rPr lang="ja-JP" altLang="en-US" sz="2000" b="1" dirty="0">
                <a:solidFill>
                  <a:srgbClr val="FF0000"/>
                </a:solidFill>
                <a:latin typeface="Arial" pitchFamily="-109" charset="0"/>
                <a:ea typeface="ＭＳ Ｐゴシック" pitchFamily="-109" charset="-128"/>
                <a:cs typeface="ＭＳ Ｐゴシック" pitchFamily="-109" charset="-128"/>
              </a:rPr>
              <a:t>メインメニュー</a:t>
            </a:r>
          </a:p>
        </p:txBody>
      </p:sp>
      <p:sp>
        <p:nvSpPr>
          <p:cNvPr id="47121" name="AutoShape 9"/>
          <p:cNvSpPr>
            <a:spLocks noChangeArrowheads="1"/>
          </p:cNvSpPr>
          <p:nvPr/>
        </p:nvSpPr>
        <p:spPr bwMode="auto">
          <a:xfrm>
            <a:off x="8396676" y="7669673"/>
            <a:ext cx="2968977" cy="456071"/>
          </a:xfrm>
          <a:prstGeom prst="wedgeRoundRectCallout">
            <a:avLst>
              <a:gd name="adj1" fmla="val -82273"/>
              <a:gd name="adj2" fmla="val -139384"/>
              <a:gd name="adj3" fmla="val 16667"/>
            </a:avLst>
          </a:prstGeom>
          <a:solidFill>
            <a:srgbClr val="FF9999"/>
          </a:solidFill>
          <a:ln w="9525">
            <a:noFill/>
            <a:miter lim="800000"/>
            <a:headEnd/>
            <a:tailEnd/>
          </a:ln>
        </p:spPr>
        <p:txBody>
          <a:bodyPr lIns="130046" tIns="65023" rIns="130046" bIns="65023">
            <a:prstTxWarp prst="textNoShape">
              <a:avLst/>
            </a:prstTxWarp>
          </a:bodyPr>
          <a:lstStyle/>
          <a:p>
            <a:pPr algn="ctr"/>
            <a:r>
              <a:rPr lang="ja-JP" altLang="en-US" sz="2000" b="1" dirty="0">
                <a:solidFill>
                  <a:srgbClr val="FF0000"/>
                </a:solidFill>
                <a:latin typeface="Arial" pitchFamily="-109" charset="0"/>
                <a:ea typeface="ＭＳ Ｐゴシック" pitchFamily="-109" charset="-128"/>
                <a:cs typeface="ＭＳ Ｐゴシック" pitchFamily="-109" charset="-128"/>
              </a:rPr>
              <a:t>がん種別メニュー</a:t>
            </a:r>
          </a:p>
        </p:txBody>
      </p:sp>
      <p:sp>
        <p:nvSpPr>
          <p:cNvPr id="47122" name="AutoShape 10"/>
          <p:cNvSpPr>
            <a:spLocks noChangeArrowheads="1"/>
          </p:cNvSpPr>
          <p:nvPr/>
        </p:nvSpPr>
        <p:spPr bwMode="auto">
          <a:xfrm>
            <a:off x="8498276" y="8328944"/>
            <a:ext cx="2862862" cy="498968"/>
          </a:xfrm>
          <a:prstGeom prst="wedgeRoundRectCallout">
            <a:avLst>
              <a:gd name="adj1" fmla="val -165250"/>
              <a:gd name="adj2" fmla="val 84579"/>
              <a:gd name="adj3" fmla="val 16667"/>
            </a:avLst>
          </a:prstGeom>
          <a:solidFill>
            <a:srgbClr val="FF9999"/>
          </a:solidFill>
          <a:ln w="9525">
            <a:noFill/>
            <a:miter lim="800000"/>
            <a:headEnd/>
            <a:tailEnd/>
          </a:ln>
        </p:spPr>
        <p:txBody>
          <a:bodyPr lIns="130046" tIns="65023" rIns="130046" bIns="65023">
            <a:prstTxWarp prst="textNoShape">
              <a:avLst/>
            </a:prstTxWarp>
          </a:bodyPr>
          <a:lstStyle/>
          <a:p>
            <a:pPr algn="ctr"/>
            <a:r>
              <a:rPr lang="ja-JP" altLang="en-US" sz="2000" b="1" dirty="0">
                <a:solidFill>
                  <a:srgbClr val="FF0000"/>
                </a:solidFill>
                <a:latin typeface="Arial" pitchFamily="-109" charset="0"/>
                <a:ea typeface="ＭＳ Ｐゴシック" pitchFamily="-109" charset="-128"/>
                <a:cs typeface="ＭＳ Ｐゴシック" pitchFamily="-109" charset="-128"/>
              </a:rPr>
              <a:t>イベントなどの情報</a:t>
            </a:r>
            <a:endParaRPr lang="ja-JP" altLang="en-US" sz="2000" b="1" dirty="0">
              <a:solidFill>
                <a:srgbClr val="006699"/>
              </a:solidFill>
              <a:latin typeface="Arial" pitchFamily="-109" charset="0"/>
              <a:ea typeface="ＭＳ Ｐゴシック" pitchFamily="-109" charset="-128"/>
              <a:cs typeface="ＭＳ Ｐゴシック" pitchFamily="-109" charset="-128"/>
            </a:endParaRPr>
          </a:p>
        </p:txBody>
      </p:sp>
      <p:sp>
        <p:nvSpPr>
          <p:cNvPr id="47123" name="スライド番号プレースホルダー 1"/>
          <p:cNvSpPr>
            <a:spLocks noGrp="1"/>
          </p:cNvSpPr>
          <p:nvPr>
            <p:ph type="sldNum" sz="quarter" idx="12"/>
          </p:nvPr>
        </p:nvSpPr>
        <p:spPr>
          <a:noFill/>
          <a:ln>
            <a:miter lim="800000"/>
            <a:headEnd/>
            <a:tailEnd/>
          </a:ln>
        </p:spPr>
        <p:txBody>
          <a:bodyPr/>
          <a:lstStyle/>
          <a:p>
            <a:fld id="{26B6CC33-D47C-D348-A16B-64A76F09EFF1}" type="slidenum">
              <a:rPr lang="en-US" altLang="ja-JP">
                <a:latin typeface="Osaka" pitchFamily="-109" charset="-128"/>
              </a:rPr>
              <a:pPr/>
              <a:t>44</a:t>
            </a:fld>
            <a:endParaRPr lang="en-US" altLang="ja-JP">
              <a:latin typeface="Osaka" pitchFamily="-109" charset="-128"/>
            </a:endParaRPr>
          </a:p>
        </p:txBody>
      </p:sp>
    </p:spTree>
  </p:cSld>
  <p:clrMapOvr>
    <a:masterClrMapping/>
  </p:clrMapOvr>
  <p:transition advTm="1349"/>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Shape 109"/>
          <p:cNvSpPr>
            <a:spLocks noGrp="1"/>
          </p:cNvSpPr>
          <p:nvPr>
            <p:ph type="title"/>
          </p:nvPr>
        </p:nvSpPr>
        <p:spPr>
          <a:xfrm>
            <a:off x="355603" y="266701"/>
            <a:ext cx="12319000" cy="10274299"/>
          </a:xfrm>
          <a:prstGeom prst="rect">
            <a:avLst/>
          </a:prstGeom>
        </p:spPr>
        <p:txBody>
          <a:bodyPr anchor="t"/>
          <a:lstStyle/>
          <a:p>
            <a:pPr marR="245261" defTabSz="338293">
              <a:defRPr sz="1800">
                <a:solidFill>
                  <a:srgbClr val="000000"/>
                </a:solidFill>
              </a:defRPr>
            </a:pPr>
            <a:r>
              <a:rPr sz="3600" b="1" dirty="0">
                <a:solidFill>
                  <a:schemeClr val="tx2">
                    <a:lumMod val="75000"/>
                    <a:lumOff val="25000"/>
                  </a:schemeClr>
                </a:solidFill>
                <a:latin typeface="ＤＦＰ太丸ゴシック体"/>
                <a:ea typeface="ＤＦＰ太丸ゴシック体"/>
                <a:cs typeface="ＤＦＰ太丸ゴシック体"/>
                <a:sym typeface="ヒラギノ丸ゴ ProN"/>
              </a:rPr>
              <a:t>地区ガバナー信条とその意図</a:t>
            </a:r>
          </a:p>
          <a:p>
            <a:pPr marR="245261" algn="just" defTabSz="338293">
              <a:defRPr sz="1800">
                <a:solidFill>
                  <a:srgbClr val="000000"/>
                </a:solidFill>
              </a:defRPr>
            </a:pPr>
            <a:endParaRPr sz="2800" dirty="0" smtClean="0">
              <a:solidFill>
                <a:srgbClr val="18579B"/>
              </a:solidFill>
              <a:latin typeface="ヒラギノ丸ゴ ProN"/>
              <a:ea typeface="ヒラギノ丸ゴ ProN"/>
              <a:cs typeface="ヒラギノ丸ゴ ProN"/>
              <a:sym typeface="ヒラギノ丸ゴ ProN"/>
            </a:endParaRPr>
          </a:p>
          <a:p>
            <a:pPr algn="just">
              <a:spcAft>
                <a:spcPts val="0"/>
              </a:spcAft>
            </a:pPr>
            <a:r>
              <a:rPr lang="ja-JP" altLang="en-US" sz="2800" b="1" kern="100" dirty="0" smtClean="0">
                <a:solidFill>
                  <a:srgbClr val="18579B"/>
                </a:solidFill>
                <a:latin typeface="+mn-ea"/>
                <a:ea typeface="+mn-ea"/>
                <a:cs typeface="ＭＳ 明朝"/>
              </a:rPr>
              <a:t>　</a:t>
            </a:r>
            <a:r>
              <a:rPr lang="ja-JP" altLang="en-US" sz="3200" b="1" kern="100" dirty="0" smtClean="0">
                <a:solidFill>
                  <a:srgbClr val="18579B"/>
                </a:solidFill>
                <a:latin typeface="+mn-ea"/>
                <a:ea typeface="+mn-ea"/>
                <a:cs typeface="ＭＳ 明朝"/>
              </a:rPr>
              <a:t>地区ガバナー信条は、</a:t>
            </a:r>
            <a:r>
              <a:rPr lang="ja-JP" altLang="en-US" sz="3200" b="1" kern="100" dirty="0" smtClean="0">
                <a:solidFill>
                  <a:srgbClr val="FC415B"/>
                </a:solidFill>
                <a:latin typeface="+mn-ea"/>
                <a:ea typeface="+mn-ea"/>
                <a:cs typeface="ＭＳ 明朝"/>
              </a:rPr>
              <a:t>「奉仕の中にこそ幸福</a:t>
            </a:r>
            <a:r>
              <a:rPr lang="en-US" sz="3200" b="1" kern="100" dirty="0" smtClean="0">
                <a:solidFill>
                  <a:srgbClr val="FC415B"/>
                </a:solidFill>
                <a:latin typeface="+mn-ea"/>
                <a:ea typeface="+mn-ea"/>
                <a:cs typeface="ＭＳ 明朝"/>
              </a:rPr>
              <a:t>(</a:t>
            </a:r>
            <a:r>
              <a:rPr lang="ja-JP" altLang="en-US" sz="3200" b="1" kern="100" dirty="0" smtClean="0">
                <a:solidFill>
                  <a:srgbClr val="FC415B"/>
                </a:solidFill>
                <a:latin typeface="+mn-ea"/>
                <a:ea typeface="+mn-ea"/>
                <a:cs typeface="ＭＳ 明朝"/>
              </a:rPr>
              <a:t>幸せ</a:t>
            </a:r>
            <a:r>
              <a:rPr lang="en-US" sz="3200" b="1" kern="100" dirty="0" smtClean="0">
                <a:solidFill>
                  <a:srgbClr val="FC415B"/>
                </a:solidFill>
                <a:latin typeface="+mn-ea"/>
                <a:ea typeface="+mn-ea"/>
                <a:cs typeface="ＭＳ 明朝"/>
              </a:rPr>
              <a:t>)</a:t>
            </a:r>
            <a:r>
              <a:rPr lang="ja-JP" altLang="en-US" sz="3200" b="1" kern="100" dirty="0" smtClean="0">
                <a:solidFill>
                  <a:srgbClr val="FC415B"/>
                </a:solidFill>
                <a:latin typeface="+mn-ea"/>
                <a:ea typeface="+mn-ea"/>
                <a:cs typeface="ＭＳ 明朝"/>
              </a:rPr>
              <a:t>と平和がある</a:t>
            </a:r>
            <a:r>
              <a:rPr lang="ja-JP" altLang="en-US" sz="3200" b="1" kern="100" dirty="0" smtClean="0">
                <a:solidFill>
                  <a:srgbClr val="18579B"/>
                </a:solidFill>
                <a:latin typeface="+mn-ea"/>
                <a:ea typeface="+mn-ea"/>
                <a:cs typeface="ＭＳ 明朝"/>
              </a:rPr>
              <a:t>」であり、その骨格は、職業奉仕の実践強化と人類の最大の敵であるがんの予防推進です。</a:t>
            </a:r>
            <a:r>
              <a:rPr lang="ja-JP" altLang="en-US" sz="3200" b="1" kern="100" dirty="0" smtClean="0">
                <a:solidFill>
                  <a:srgbClr val="18579B"/>
                </a:solidFill>
                <a:latin typeface="+mn-ea"/>
                <a:ea typeface="+mn-ea"/>
                <a:cs typeface="Times New Roman"/>
              </a:rPr>
              <a:t/>
            </a:r>
            <a:br>
              <a:rPr lang="ja-JP" altLang="en-US" sz="3200" b="1" kern="100" dirty="0" smtClean="0">
                <a:solidFill>
                  <a:srgbClr val="18579B"/>
                </a:solidFill>
                <a:latin typeface="+mn-ea"/>
                <a:ea typeface="+mn-ea"/>
                <a:cs typeface="Times New Roman"/>
              </a:rPr>
            </a:br>
            <a:r>
              <a:rPr lang="en-US" sz="3200" b="1" kern="100" dirty="0" smtClean="0">
                <a:solidFill>
                  <a:srgbClr val="18579B"/>
                </a:solidFill>
                <a:latin typeface="+mn-ea"/>
                <a:ea typeface="+mn-ea"/>
                <a:cs typeface="Times New Roman"/>
              </a:rPr>
              <a:t> </a:t>
            </a:r>
            <a:r>
              <a:rPr lang="ja-JP" altLang="en-US" sz="3200" b="1" kern="100" dirty="0" smtClean="0">
                <a:solidFill>
                  <a:srgbClr val="18579B"/>
                </a:solidFill>
                <a:latin typeface="+mn-ea"/>
                <a:ea typeface="+mn-ea"/>
                <a:cs typeface="ＭＳ 明朝"/>
              </a:rPr>
              <a:t>　がん予防の推進については、我が国</a:t>
            </a:r>
            <a:r>
              <a:rPr lang="ja-JP" altLang="en-US" sz="3200" b="1" kern="100" dirty="0" smtClean="0">
                <a:solidFill>
                  <a:srgbClr val="18579B"/>
                </a:solidFill>
                <a:latin typeface="+mn-ea"/>
                <a:ea typeface="+mn-ea"/>
                <a:cs typeface="Times New Roman"/>
              </a:rPr>
              <a:t>の社会問題、</a:t>
            </a:r>
            <a:r>
              <a:rPr lang="en-US" sz="3200" b="1" kern="100" dirty="0" smtClean="0">
                <a:solidFill>
                  <a:srgbClr val="18579B"/>
                </a:solidFill>
                <a:latin typeface="+mn-ea"/>
                <a:ea typeface="+mn-ea"/>
                <a:cs typeface="Times New Roman"/>
              </a:rPr>
              <a:t>2025</a:t>
            </a:r>
            <a:r>
              <a:rPr lang="ja-JP" altLang="en-US" sz="3200" b="1" kern="100" dirty="0" smtClean="0">
                <a:solidFill>
                  <a:srgbClr val="18579B"/>
                </a:solidFill>
                <a:latin typeface="+mn-ea"/>
                <a:ea typeface="+mn-ea"/>
                <a:cs typeface="Times New Roman"/>
              </a:rPr>
              <a:t>年に団塊世代が後期高齢者となり、がん難民大発生（</a:t>
            </a:r>
            <a:r>
              <a:rPr lang="en-US" sz="3200" b="1" kern="100" dirty="0" smtClean="0">
                <a:solidFill>
                  <a:srgbClr val="18579B"/>
                </a:solidFill>
                <a:latin typeface="+mn-ea"/>
                <a:ea typeface="+mn-ea"/>
                <a:cs typeface="Times New Roman"/>
              </a:rPr>
              <a:t>3</a:t>
            </a:r>
            <a:r>
              <a:rPr lang="ja-JP" altLang="en-US" sz="3200" b="1" kern="100" dirty="0" smtClean="0">
                <a:solidFill>
                  <a:srgbClr val="18579B"/>
                </a:solidFill>
                <a:latin typeface="+mn-ea"/>
                <a:ea typeface="+mn-ea"/>
                <a:cs typeface="Times New Roman"/>
              </a:rPr>
              <a:t>人に</a:t>
            </a:r>
            <a:r>
              <a:rPr lang="en-US" sz="3200" b="1" kern="100" dirty="0" smtClean="0">
                <a:solidFill>
                  <a:srgbClr val="18579B"/>
                </a:solidFill>
                <a:latin typeface="+mn-ea"/>
                <a:ea typeface="+mn-ea"/>
                <a:cs typeface="Times New Roman"/>
              </a:rPr>
              <a:t>2</a:t>
            </a:r>
            <a:r>
              <a:rPr lang="ja-JP" altLang="en-US" sz="3200" b="1" kern="100" dirty="0" smtClean="0">
                <a:solidFill>
                  <a:srgbClr val="18579B"/>
                </a:solidFill>
                <a:latin typeface="+mn-ea"/>
                <a:ea typeface="+mn-ea"/>
                <a:cs typeface="Times New Roman"/>
              </a:rPr>
              <a:t>人ががんに罹患）に対して、ロータリーの重点分野「</a:t>
            </a:r>
            <a:r>
              <a:rPr lang="ja-JP" altLang="en-US" sz="3200" b="1" kern="100" dirty="0" smtClean="0">
                <a:solidFill>
                  <a:srgbClr val="18579B"/>
                </a:solidFill>
                <a:latin typeface="+mn-ea"/>
                <a:ea typeface="+mn-ea"/>
                <a:cs typeface="Helvetica"/>
              </a:rPr>
              <a:t>疾病予防と治療</a:t>
            </a:r>
            <a:r>
              <a:rPr lang="ja-JP" altLang="en-US" sz="3200" b="1" kern="100" dirty="0" smtClean="0">
                <a:solidFill>
                  <a:srgbClr val="18579B"/>
                </a:solidFill>
                <a:latin typeface="+mn-ea"/>
                <a:ea typeface="+mn-ea"/>
                <a:cs typeface="Times New Roman"/>
              </a:rPr>
              <a:t>」に相当する「がん予防の普及推進」を、</a:t>
            </a:r>
            <a:r>
              <a:rPr lang="en-US" sz="3200" b="1" kern="100" dirty="0" smtClean="0">
                <a:solidFill>
                  <a:srgbClr val="18579B"/>
                </a:solidFill>
                <a:latin typeface="+mn-ea"/>
                <a:ea typeface="+mn-ea"/>
                <a:cs typeface="Times New Roman"/>
              </a:rPr>
              <a:t>3</a:t>
            </a:r>
            <a:r>
              <a:rPr lang="ja-JP" altLang="en-US" sz="3200" b="1" kern="100" dirty="0" smtClean="0">
                <a:solidFill>
                  <a:srgbClr val="18579B"/>
                </a:solidFill>
                <a:latin typeface="+mn-ea"/>
                <a:ea typeface="+mn-ea"/>
                <a:cs typeface="Times New Roman"/>
              </a:rPr>
              <a:t>年間地区戦略計画として、「がん予防推進委員会」を設置。</a:t>
            </a:r>
            <a:r>
              <a:rPr lang="en-US" altLang="ja-JP" sz="3200" b="1" kern="100" dirty="0" smtClean="0">
                <a:solidFill>
                  <a:srgbClr val="18579B"/>
                </a:solidFill>
                <a:latin typeface="+mn-ea"/>
                <a:ea typeface="+mn-ea"/>
                <a:cs typeface="Times New Roman"/>
              </a:rPr>
              <a:t/>
            </a:r>
            <a:br>
              <a:rPr lang="en-US" altLang="ja-JP" sz="3200" b="1" kern="100" dirty="0" smtClean="0">
                <a:solidFill>
                  <a:srgbClr val="18579B"/>
                </a:solidFill>
                <a:latin typeface="+mn-ea"/>
                <a:ea typeface="+mn-ea"/>
                <a:cs typeface="Times New Roman"/>
              </a:rPr>
            </a:br>
            <a:r>
              <a:rPr lang="ja-JP" altLang="ja-JP" sz="3200" b="1" kern="100" dirty="0" smtClean="0">
                <a:solidFill>
                  <a:srgbClr val="18579B"/>
                </a:solidFill>
                <a:latin typeface="+mn-ea"/>
                <a:ea typeface="+mn-ea"/>
                <a:cs typeface="Times New Roman"/>
              </a:rPr>
              <a:t>　</a:t>
            </a:r>
            <a:r>
              <a:rPr lang="ja-JP" altLang="en-US" sz="3200" b="1" kern="100" dirty="0" smtClean="0">
                <a:solidFill>
                  <a:srgbClr val="18579B"/>
                </a:solidFill>
                <a:latin typeface="+mn-ea"/>
                <a:ea typeface="+mn-ea"/>
                <a:cs typeface="ＭＳ 明朝"/>
              </a:rPr>
              <a:t>その具体的な活動方針は二つあり、</a:t>
            </a:r>
            <a:r>
              <a:rPr lang="ja-JP" altLang="en-US" sz="3200" b="1" kern="100" dirty="0" smtClean="0">
                <a:solidFill>
                  <a:srgbClr val="18579B"/>
                </a:solidFill>
                <a:latin typeface="+mn-ea"/>
                <a:ea typeface="+mn-ea"/>
                <a:cs typeface="Times New Roman"/>
              </a:rPr>
              <a:t>一つは、</a:t>
            </a:r>
            <a:r>
              <a:rPr lang="ja-JP" altLang="en-US" sz="3200" b="1" kern="100" dirty="0" smtClean="0">
                <a:solidFill>
                  <a:srgbClr val="18579B"/>
                </a:solidFill>
                <a:latin typeface="+mn-ea"/>
                <a:ea typeface="+mn-ea"/>
                <a:cs typeface="ＭＳ 明朝"/>
              </a:rPr>
              <a:t>我々ロータリアン一人ひとりが、がん予防を「生活習慣病」として把握し、がんの</a:t>
            </a:r>
            <a:r>
              <a:rPr lang="ja-JP" altLang="en-US" sz="3200" b="1" kern="100" dirty="0" smtClean="0">
                <a:solidFill>
                  <a:srgbClr val="FC415B"/>
                </a:solidFill>
                <a:latin typeface="+mn-ea"/>
                <a:ea typeface="+mn-ea"/>
                <a:cs typeface="ＭＳ 明朝"/>
              </a:rPr>
              <a:t>一次予防</a:t>
            </a:r>
            <a:r>
              <a:rPr lang="ja-JP" altLang="en-US" sz="3200" b="1" kern="100" dirty="0" smtClean="0">
                <a:solidFill>
                  <a:srgbClr val="18579B"/>
                </a:solidFill>
                <a:latin typeface="+mn-ea"/>
                <a:ea typeface="+mn-ea"/>
                <a:cs typeface="ＭＳ 明朝"/>
              </a:rPr>
              <a:t>（禁煙・生活習慣改善）と</a:t>
            </a:r>
            <a:r>
              <a:rPr lang="ja-JP" altLang="en-US" sz="3200" b="1" kern="100" dirty="0" smtClean="0">
                <a:solidFill>
                  <a:srgbClr val="FC415B"/>
                </a:solidFill>
                <a:latin typeface="+mn-ea"/>
                <a:ea typeface="+mn-ea"/>
                <a:cs typeface="ＭＳ 明朝"/>
              </a:rPr>
              <a:t>二次予防</a:t>
            </a:r>
            <a:r>
              <a:rPr lang="ja-JP" altLang="en-US" sz="3200" b="1" kern="100" dirty="0" smtClean="0">
                <a:solidFill>
                  <a:srgbClr val="18579B"/>
                </a:solidFill>
                <a:latin typeface="+mn-ea"/>
                <a:ea typeface="+mn-ea"/>
                <a:cs typeface="ＭＳ 明朝"/>
              </a:rPr>
              <a:t>（早期発見・早期治療）</a:t>
            </a:r>
            <a:r>
              <a:rPr lang="ja-JP" altLang="en-US" sz="3200" b="1" kern="100" dirty="0" smtClean="0">
                <a:solidFill>
                  <a:srgbClr val="18579B"/>
                </a:solidFill>
                <a:latin typeface="+mn-ea"/>
                <a:ea typeface="+mn-ea"/>
                <a:cs typeface="Times New Roman"/>
              </a:rPr>
              <a:t>の推進です</a:t>
            </a:r>
            <a:r>
              <a:rPr lang="ja-JP" altLang="en-US" sz="3200" b="1" kern="100" dirty="0" smtClean="0">
                <a:solidFill>
                  <a:srgbClr val="18579B"/>
                </a:solidFill>
                <a:latin typeface="+mn-ea"/>
                <a:ea typeface="+mn-ea"/>
                <a:cs typeface="ＭＳ 明朝"/>
              </a:rPr>
              <a:t>。</a:t>
            </a:r>
            <a:r>
              <a:rPr lang="ja-JP" altLang="en-US" sz="3200" b="1" kern="100" dirty="0" smtClean="0">
                <a:solidFill>
                  <a:srgbClr val="18579B"/>
                </a:solidFill>
                <a:latin typeface="+mn-ea"/>
                <a:ea typeface="+mn-ea"/>
                <a:cs typeface="Times New Roman"/>
              </a:rPr>
              <a:t>もう一つは、職業スキルを生かした青少年への</a:t>
            </a:r>
            <a:r>
              <a:rPr lang="ja-JP" altLang="en-US" sz="3200" b="1" kern="100" dirty="0" smtClean="0">
                <a:solidFill>
                  <a:srgbClr val="FF0000"/>
                </a:solidFill>
                <a:latin typeface="+mn-ea"/>
                <a:ea typeface="+mn-ea"/>
                <a:cs typeface="Times New Roman"/>
              </a:rPr>
              <a:t>がん教育</a:t>
            </a:r>
            <a:r>
              <a:rPr lang="ja-JP" altLang="en-US" sz="3200" b="1" kern="100" dirty="0" smtClean="0">
                <a:solidFill>
                  <a:srgbClr val="18579B"/>
                </a:solidFill>
                <a:latin typeface="+mn-ea"/>
                <a:ea typeface="+mn-ea"/>
                <a:cs typeface="Times New Roman"/>
              </a:rPr>
              <a:t>です。</a:t>
            </a:r>
            <a:r>
              <a:rPr lang="en-US" altLang="ja-JP" sz="3200" b="1" kern="100" dirty="0" smtClean="0">
                <a:solidFill>
                  <a:srgbClr val="18579B"/>
                </a:solidFill>
                <a:latin typeface="+mn-ea"/>
                <a:ea typeface="+mn-ea"/>
                <a:cs typeface="Times New Roman"/>
              </a:rPr>
              <a:t/>
            </a:r>
            <a:br>
              <a:rPr lang="en-US" altLang="ja-JP" sz="3200" b="1" kern="100" dirty="0" smtClean="0">
                <a:solidFill>
                  <a:srgbClr val="18579B"/>
                </a:solidFill>
                <a:latin typeface="+mn-ea"/>
                <a:ea typeface="+mn-ea"/>
                <a:cs typeface="Times New Roman"/>
              </a:rPr>
            </a:br>
            <a:r>
              <a:rPr lang="ja-JP" altLang="en-US" sz="3200" b="1" kern="100" dirty="0" smtClean="0">
                <a:solidFill>
                  <a:srgbClr val="18579B"/>
                </a:solidFill>
                <a:latin typeface="+mn-ea"/>
                <a:ea typeface="+mn-ea"/>
                <a:cs typeface="Times New Roman"/>
              </a:rPr>
              <a:t>　</a:t>
            </a:r>
            <a:r>
              <a:rPr lang="ja-JP" altLang="en-US" sz="3200" b="1" kern="100" dirty="0" smtClean="0">
                <a:solidFill>
                  <a:srgbClr val="FF0000"/>
                </a:solidFill>
                <a:latin typeface="+mn-ea"/>
                <a:ea typeface="+mn-ea"/>
                <a:cs typeface="ＭＳ 明朝"/>
              </a:rPr>
              <a:t>がん予防</a:t>
            </a:r>
            <a:r>
              <a:rPr lang="ja-JP" altLang="en-US" sz="3200" b="1" kern="100" dirty="0" smtClean="0">
                <a:solidFill>
                  <a:srgbClr val="18579B"/>
                </a:solidFill>
                <a:latin typeface="+mn-ea"/>
                <a:ea typeface="+mn-ea"/>
                <a:cs typeface="ＭＳ 明朝"/>
              </a:rPr>
              <a:t>と</a:t>
            </a:r>
            <a:r>
              <a:rPr lang="ja-JP" altLang="en-US" sz="3200" b="1" kern="100" dirty="0" smtClean="0">
                <a:solidFill>
                  <a:srgbClr val="FC415B"/>
                </a:solidFill>
                <a:latin typeface="+mn-ea"/>
                <a:ea typeface="+mn-ea"/>
                <a:cs typeface="ＭＳ 明朝"/>
              </a:rPr>
              <a:t>がん教育</a:t>
            </a:r>
            <a:r>
              <a:rPr lang="ja-JP" altLang="en-US" sz="3200" b="1" kern="100" dirty="0" smtClean="0">
                <a:solidFill>
                  <a:srgbClr val="18579B"/>
                </a:solidFill>
                <a:latin typeface="+mn-ea"/>
                <a:ea typeface="+mn-ea"/>
                <a:cs typeface="ＭＳ 明朝"/>
              </a:rPr>
              <a:t>は、</a:t>
            </a:r>
            <a:r>
              <a:rPr lang="ja-JP" altLang="en-US" sz="3200" b="1" kern="100" dirty="0" smtClean="0">
                <a:solidFill>
                  <a:srgbClr val="FC415B"/>
                </a:solidFill>
                <a:latin typeface="+mn-ea"/>
                <a:ea typeface="+mn-ea"/>
                <a:cs typeface="Times New Roman"/>
              </a:rPr>
              <a:t>健康寿命の延長</a:t>
            </a:r>
            <a:r>
              <a:rPr lang="ja-JP" altLang="en-US" sz="3200" b="1" kern="100" dirty="0" smtClean="0">
                <a:solidFill>
                  <a:schemeClr val="tx2">
                    <a:lumMod val="75000"/>
                    <a:lumOff val="25000"/>
                  </a:schemeClr>
                </a:solidFill>
                <a:latin typeface="+mn-ea"/>
                <a:ea typeface="+mn-ea"/>
                <a:cs typeface="Times New Roman"/>
              </a:rPr>
              <a:t>に繋がる</a:t>
            </a:r>
            <a:r>
              <a:rPr lang="ja-JP" altLang="en-US" sz="3200" b="1" kern="100" dirty="0" smtClean="0">
                <a:solidFill>
                  <a:srgbClr val="18579B"/>
                </a:solidFill>
                <a:latin typeface="+mn-ea"/>
                <a:ea typeface="+mn-ea"/>
                <a:cs typeface="Times New Roman"/>
              </a:rPr>
              <a:t>地域づく</a:t>
            </a:r>
            <a:r>
              <a:rPr lang="ja-JP" altLang="en-US" sz="3200" b="1" kern="100" dirty="0" smtClean="0">
                <a:solidFill>
                  <a:srgbClr val="18579B"/>
                </a:solidFill>
                <a:latin typeface="+mn-ea"/>
                <a:ea typeface="+mn-ea"/>
                <a:cs typeface="ＭＳ 明朝"/>
              </a:rPr>
              <a:t>であり、</a:t>
            </a:r>
            <a:r>
              <a:rPr lang="ja-JP" altLang="en-US" sz="3200" b="1" kern="100" dirty="0" smtClean="0">
                <a:solidFill>
                  <a:srgbClr val="18579B"/>
                </a:solidFill>
                <a:latin typeface="+mn-ea"/>
                <a:ea typeface="+mn-ea"/>
                <a:cs typeface="Times New Roman"/>
              </a:rPr>
              <a:t>更には、次世代の人たちが健康に生きるために必要です。</a:t>
            </a:r>
            <a:r>
              <a:rPr lang="en-US" altLang="ja-JP" sz="3200" b="1" kern="100" dirty="0" smtClean="0">
                <a:solidFill>
                  <a:srgbClr val="18579B"/>
                </a:solidFill>
                <a:latin typeface="+mn-ea"/>
                <a:ea typeface="+mn-ea"/>
                <a:cs typeface="Times New Roman"/>
              </a:rPr>
              <a:t/>
            </a:r>
            <a:br>
              <a:rPr lang="en-US" altLang="ja-JP" sz="3200" b="1" kern="100" dirty="0" smtClean="0">
                <a:solidFill>
                  <a:srgbClr val="18579B"/>
                </a:solidFill>
                <a:latin typeface="+mn-ea"/>
                <a:ea typeface="+mn-ea"/>
                <a:cs typeface="Times New Roman"/>
              </a:rPr>
            </a:br>
            <a:r>
              <a:rPr lang="ja-JP" altLang="en-US" sz="3200" b="1" kern="100" dirty="0" smtClean="0">
                <a:solidFill>
                  <a:srgbClr val="18579B"/>
                </a:solidFill>
                <a:latin typeface="+mn-ea"/>
                <a:ea typeface="+mn-ea"/>
                <a:cs typeface="Times New Roman"/>
              </a:rPr>
              <a:t>　</a:t>
            </a:r>
            <a:endParaRPr sz="3200" b="1" dirty="0">
              <a:solidFill>
                <a:srgbClr val="18579B"/>
              </a:solidFill>
              <a:latin typeface="+mn-ea"/>
              <a:ea typeface="+mn-ea"/>
              <a:cs typeface="ヒラギノ丸ゴ ProN"/>
              <a:sym typeface="ヒラギノ丸ゴ ProN"/>
            </a:endParaRPr>
          </a:p>
        </p:txBody>
      </p:sp>
    </p:spTree>
  </p:cSld>
  <p:clrMapOvr>
    <a:masterClrMapping/>
  </p:clrMapOvr>
  <p:transition spd="med" advTm="2599">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60497" y="673101"/>
            <a:ext cx="10960103" cy="7353300"/>
          </a:xfrm>
        </p:spPr>
        <p:txBody>
          <a:bodyPr/>
          <a:lstStyle/>
          <a:p>
            <a:pPr algn="l"/>
            <a:r>
              <a:rPr lang="ja-JP" altLang="en-US" sz="3200" b="1" kern="100" dirty="0" smtClean="0">
                <a:solidFill>
                  <a:srgbClr val="18579B"/>
                </a:solidFill>
                <a:latin typeface="+mn-ea"/>
                <a:ea typeface="+mn-ea"/>
                <a:cs typeface="Times New Roman"/>
              </a:rPr>
              <a:t>国際ロータリー第</a:t>
            </a:r>
            <a:r>
              <a:rPr lang="en-US" altLang="ja-JP" sz="3200" b="1" kern="100" dirty="0" smtClean="0">
                <a:solidFill>
                  <a:srgbClr val="18579B"/>
                </a:solidFill>
                <a:latin typeface="+mn-ea"/>
                <a:ea typeface="+mn-ea"/>
                <a:cs typeface="Times New Roman"/>
              </a:rPr>
              <a:t>2710 </a:t>
            </a:r>
            <a:r>
              <a:rPr lang="ja-JP" altLang="en-US" sz="3200" b="1" kern="100" dirty="0" smtClean="0">
                <a:solidFill>
                  <a:srgbClr val="18579B"/>
                </a:solidFill>
                <a:latin typeface="+mn-ea"/>
                <a:ea typeface="+mn-ea"/>
                <a:cs typeface="Times New Roman"/>
              </a:rPr>
              <a:t>地区がん予防の成果：</a:t>
            </a:r>
            <a:r>
              <a:rPr lang="en-US" altLang="ja-JP" sz="3200" b="1" kern="100" dirty="0" smtClean="0">
                <a:solidFill>
                  <a:srgbClr val="18579B"/>
                </a:solidFill>
                <a:latin typeface="+mn-ea"/>
                <a:ea typeface="+mn-ea"/>
                <a:cs typeface="Times New Roman"/>
              </a:rPr>
              <a:t/>
            </a:r>
            <a:br>
              <a:rPr lang="en-US" altLang="ja-JP" sz="3200" b="1" kern="100" dirty="0" smtClean="0">
                <a:solidFill>
                  <a:srgbClr val="18579B"/>
                </a:solidFill>
                <a:latin typeface="+mn-ea"/>
                <a:ea typeface="+mn-ea"/>
                <a:cs typeface="Times New Roman"/>
              </a:rPr>
            </a:br>
            <a:r>
              <a:rPr lang="en-US" altLang="ja-JP" sz="3200" b="1" kern="100" dirty="0" smtClean="0">
                <a:solidFill>
                  <a:srgbClr val="18579B"/>
                </a:solidFill>
                <a:latin typeface="+mn-ea"/>
                <a:ea typeface="+mn-ea"/>
                <a:cs typeface="Times New Roman"/>
              </a:rPr>
              <a:t> </a:t>
            </a:r>
            <a:br>
              <a:rPr lang="en-US" altLang="ja-JP" sz="3200" b="1" kern="100" dirty="0" smtClean="0">
                <a:solidFill>
                  <a:srgbClr val="18579B"/>
                </a:solidFill>
                <a:latin typeface="+mn-ea"/>
                <a:ea typeface="+mn-ea"/>
                <a:cs typeface="Times New Roman"/>
              </a:rPr>
            </a:br>
            <a:r>
              <a:rPr lang="en-US" altLang="ja-JP" sz="3200" b="1" kern="100" dirty="0" smtClean="0">
                <a:solidFill>
                  <a:srgbClr val="18579B"/>
                </a:solidFill>
                <a:latin typeface="+mn-ea"/>
                <a:ea typeface="+mn-ea"/>
                <a:cs typeface="Times New Roman"/>
              </a:rPr>
              <a:t>2017</a:t>
            </a:r>
            <a:r>
              <a:rPr lang="ja-JP" altLang="en-US" sz="3200" b="1" kern="100" dirty="0" smtClean="0">
                <a:solidFill>
                  <a:srgbClr val="18579B"/>
                </a:solidFill>
                <a:latin typeface="+mn-ea"/>
                <a:ea typeface="+mn-ea"/>
                <a:cs typeface="Times New Roman"/>
              </a:rPr>
              <a:t>年</a:t>
            </a:r>
            <a:r>
              <a:rPr lang="en-US" altLang="ja-JP" sz="3200" b="1" kern="100" dirty="0" smtClean="0">
                <a:solidFill>
                  <a:srgbClr val="18579B"/>
                </a:solidFill>
                <a:latin typeface="+mn-ea"/>
                <a:ea typeface="+mn-ea"/>
                <a:cs typeface="Times New Roman"/>
              </a:rPr>
              <a:t>1</a:t>
            </a:r>
            <a:r>
              <a:rPr lang="ja-JP" altLang="en-US" sz="3200" b="1" kern="100" dirty="0" smtClean="0">
                <a:solidFill>
                  <a:srgbClr val="18579B"/>
                </a:solidFill>
                <a:latin typeface="+mn-ea"/>
                <a:ea typeface="+mn-ea"/>
                <a:cs typeface="Times New Roman"/>
              </a:rPr>
              <a:t>月末の地区内全クラブ</a:t>
            </a:r>
            <a:r>
              <a:rPr lang="en-US" altLang="ja-JP" sz="3200" b="1" kern="100" dirty="0" smtClean="0">
                <a:solidFill>
                  <a:srgbClr val="18579B"/>
                </a:solidFill>
                <a:latin typeface="+mn-ea"/>
                <a:ea typeface="+mn-ea"/>
                <a:cs typeface="Times New Roman"/>
              </a:rPr>
              <a:t>73</a:t>
            </a:r>
            <a:r>
              <a:rPr lang="ja-JP" altLang="en-US" sz="3200" b="1" kern="100" dirty="0" smtClean="0">
                <a:solidFill>
                  <a:srgbClr val="18579B"/>
                </a:solidFill>
                <a:latin typeface="+mn-ea"/>
                <a:ea typeface="+mn-ea"/>
                <a:cs typeface="Times New Roman"/>
              </a:rPr>
              <a:t>クラブ、</a:t>
            </a:r>
            <a:r>
              <a:rPr lang="en-US" altLang="ja-JP" sz="3200" b="1" kern="100" dirty="0" smtClean="0">
                <a:solidFill>
                  <a:srgbClr val="18579B"/>
                </a:solidFill>
                <a:latin typeface="+mn-ea"/>
                <a:ea typeface="+mn-ea"/>
                <a:cs typeface="Times New Roman"/>
              </a:rPr>
              <a:t>3,308</a:t>
            </a:r>
            <a:r>
              <a:rPr lang="ja-JP" altLang="en-US" sz="3200" b="1" kern="100" dirty="0" smtClean="0">
                <a:solidFill>
                  <a:srgbClr val="18579B"/>
                </a:solidFill>
                <a:latin typeface="+mn-ea"/>
                <a:ea typeface="+mn-ea"/>
                <a:cs typeface="Times New Roman"/>
              </a:rPr>
              <a:t>人からのアンケート調査では、全クラブが卓話を含めてがん予防に取り組んでいること、喫煙者で禁煙を試みた成功者は約</a:t>
            </a:r>
            <a:r>
              <a:rPr lang="en-US" altLang="ja-JP" sz="3200" b="1" kern="100" dirty="0" smtClean="0">
                <a:solidFill>
                  <a:srgbClr val="18579B"/>
                </a:solidFill>
                <a:latin typeface="+mn-ea"/>
                <a:ea typeface="+mn-ea"/>
                <a:cs typeface="Times New Roman"/>
              </a:rPr>
              <a:t>40</a:t>
            </a:r>
            <a:r>
              <a:rPr lang="ja-JP" altLang="en-US" sz="3200" b="1" kern="100" dirty="0" smtClean="0">
                <a:solidFill>
                  <a:srgbClr val="18579B"/>
                </a:solidFill>
                <a:latin typeface="+mn-ea"/>
                <a:ea typeface="+mn-ea"/>
                <a:cs typeface="Times New Roman"/>
              </a:rPr>
              <a:t>％、がん検診率は会員数の</a:t>
            </a:r>
            <a:r>
              <a:rPr lang="en-US" altLang="ja-JP" sz="3200" b="1" kern="100" dirty="0" smtClean="0">
                <a:solidFill>
                  <a:srgbClr val="18579B"/>
                </a:solidFill>
                <a:latin typeface="+mn-ea"/>
                <a:ea typeface="+mn-ea"/>
                <a:cs typeface="Times New Roman"/>
              </a:rPr>
              <a:t>50%, </a:t>
            </a:r>
            <a:r>
              <a:rPr lang="ja-JP" altLang="en-US" sz="3200" b="1" kern="100" dirty="0" smtClean="0">
                <a:solidFill>
                  <a:srgbClr val="18579B"/>
                </a:solidFill>
                <a:latin typeface="+mn-ea"/>
                <a:ea typeface="+mn-ea"/>
                <a:cs typeface="Times New Roman"/>
              </a:rPr>
              <a:t>がん予防推進委員による青少年へのがん教育や公開セミナーが展開されている（ロータリー友、</a:t>
            </a:r>
            <a:r>
              <a:rPr lang="en-US" altLang="ja-JP" sz="3200" b="1" kern="100" dirty="0" smtClean="0">
                <a:solidFill>
                  <a:srgbClr val="18579B"/>
                </a:solidFill>
                <a:latin typeface="+mn-ea"/>
                <a:ea typeface="+mn-ea"/>
                <a:cs typeface="Times New Roman"/>
              </a:rPr>
              <a:t>5</a:t>
            </a:r>
            <a:r>
              <a:rPr lang="ja-JP" altLang="en-US" sz="3200" b="1" kern="100" dirty="0" smtClean="0">
                <a:solidFill>
                  <a:srgbClr val="18579B"/>
                </a:solidFill>
                <a:latin typeface="+mn-ea"/>
                <a:ea typeface="+mn-ea"/>
                <a:cs typeface="Times New Roman"/>
              </a:rPr>
              <a:t>月号）。</a:t>
            </a:r>
            <a:r>
              <a:rPr lang="en-US" altLang="ja-JP" sz="3200" b="1" kern="100" dirty="0" smtClean="0">
                <a:solidFill>
                  <a:srgbClr val="18579B"/>
                </a:solidFill>
                <a:latin typeface="+mn-ea"/>
                <a:ea typeface="+mn-ea"/>
                <a:cs typeface="Times New Roman"/>
              </a:rPr>
              <a:t/>
            </a:r>
            <a:br>
              <a:rPr lang="en-US" altLang="ja-JP" sz="3200" b="1" kern="100" dirty="0" smtClean="0">
                <a:solidFill>
                  <a:srgbClr val="18579B"/>
                </a:solidFill>
                <a:latin typeface="+mn-ea"/>
                <a:ea typeface="+mn-ea"/>
                <a:cs typeface="Times New Roman"/>
              </a:rPr>
            </a:br>
            <a:r>
              <a:rPr lang="ja-JP" altLang="en-US" sz="3200" b="1" kern="100" dirty="0" smtClean="0">
                <a:solidFill>
                  <a:srgbClr val="18579B"/>
                </a:solidFill>
                <a:latin typeface="+mn-ea"/>
                <a:ea typeface="+mn-ea"/>
                <a:cs typeface="Times New Roman"/>
              </a:rPr>
              <a:t/>
            </a:r>
            <a:br>
              <a:rPr lang="ja-JP" altLang="en-US" sz="3200" b="1" kern="100" dirty="0" smtClean="0">
                <a:solidFill>
                  <a:srgbClr val="18579B"/>
                </a:solidFill>
                <a:latin typeface="+mn-ea"/>
                <a:ea typeface="+mn-ea"/>
                <a:cs typeface="Times New Roman"/>
              </a:rPr>
            </a:br>
            <a:r>
              <a:rPr lang="ja-JP" altLang="en-US" sz="3200" b="1" kern="100" dirty="0" smtClean="0">
                <a:solidFill>
                  <a:srgbClr val="18579B"/>
                </a:solidFill>
                <a:latin typeface="+mn-ea"/>
                <a:ea typeface="+mn-ea"/>
                <a:cs typeface="Times New Roman"/>
              </a:rPr>
              <a:t>　</a:t>
            </a:r>
            <a:r>
              <a:rPr lang="ja-JP" altLang="en-US" sz="3200" b="1" dirty="0" smtClean="0">
                <a:solidFill>
                  <a:schemeClr val="tx2">
                    <a:lumMod val="75000"/>
                    <a:lumOff val="25000"/>
                  </a:schemeClr>
                </a:solidFill>
                <a:latin typeface="+mn-ea"/>
                <a:ea typeface="+mn-ea"/>
                <a:cs typeface="Times New Roman"/>
              </a:rPr>
              <a:t>ロータリーが地域社会と共に取り組むがん予防の推進は、「職業奉仕という健全な精神は、がん予防による健全な身体</a:t>
            </a:r>
            <a:r>
              <a:rPr lang="ja-JP" altLang="en-US" sz="3200" b="1" dirty="0" smtClean="0">
                <a:solidFill>
                  <a:srgbClr val="18579B"/>
                </a:solidFill>
                <a:latin typeface="+mn-ea"/>
                <a:ea typeface="+mn-ea"/>
                <a:cs typeface="Times New Roman"/>
              </a:rPr>
              <a:t>に宿る</a:t>
            </a:r>
            <a:r>
              <a:rPr lang="ja-JP" altLang="en-US" sz="3200" b="1" dirty="0" smtClean="0">
                <a:solidFill>
                  <a:schemeClr val="tx2">
                    <a:lumMod val="75000"/>
                    <a:lumOff val="25000"/>
                  </a:schemeClr>
                </a:solidFill>
                <a:latin typeface="+mn-ea"/>
                <a:ea typeface="+mn-ea"/>
                <a:cs typeface="Times New Roman"/>
              </a:rPr>
              <a:t>」いう理念であり、今後もロータリアン一人</a:t>
            </a:r>
            <a:r>
              <a:rPr lang="ja-JP" altLang="en-US" sz="3200" b="1" dirty="0" smtClean="0">
                <a:solidFill>
                  <a:srgbClr val="18579B"/>
                </a:solidFill>
                <a:latin typeface="+mn-ea"/>
                <a:ea typeface="+mn-ea"/>
                <a:cs typeface="Times New Roman"/>
              </a:rPr>
              <a:t>ひとりが</a:t>
            </a:r>
            <a:r>
              <a:rPr lang="ja-JP" altLang="en-US" sz="3200" b="1" dirty="0" smtClean="0">
                <a:solidFill>
                  <a:schemeClr val="tx1"/>
                </a:solidFill>
                <a:latin typeface="+mn-ea"/>
                <a:ea typeface="+mn-ea"/>
                <a:cs typeface="Times New Roman"/>
              </a:rPr>
              <a:t>、</a:t>
            </a:r>
            <a:r>
              <a:rPr lang="en-US" altLang="ja-JP" sz="3200" b="1" dirty="0" smtClean="0">
                <a:solidFill>
                  <a:schemeClr val="tx1"/>
                </a:solidFill>
                <a:latin typeface="+mn-ea"/>
                <a:ea typeface="+mn-ea"/>
                <a:cs typeface="Times New Roman"/>
              </a:rPr>
              <a:t/>
            </a:r>
            <a:br>
              <a:rPr lang="en-US" altLang="ja-JP" sz="3200" b="1" dirty="0" smtClean="0">
                <a:solidFill>
                  <a:schemeClr val="tx1"/>
                </a:solidFill>
                <a:latin typeface="+mn-ea"/>
                <a:ea typeface="+mn-ea"/>
                <a:cs typeface="Times New Roman"/>
              </a:rPr>
            </a:br>
            <a:r>
              <a:rPr lang="ja-JP" altLang="en-US" sz="3200" b="1" dirty="0" smtClean="0">
                <a:solidFill>
                  <a:srgbClr val="FC415B"/>
                </a:solidFill>
                <a:latin typeface="+mn-ea"/>
                <a:ea typeface="+mn-ea"/>
                <a:cs typeface="Times New Roman"/>
              </a:rPr>
              <a:t>がんを防ぐための新</a:t>
            </a:r>
            <a:r>
              <a:rPr lang="en-US" altLang="ja-JP" sz="3200" b="1" dirty="0" smtClean="0">
                <a:solidFill>
                  <a:srgbClr val="FC415B"/>
                </a:solidFill>
                <a:latin typeface="+mn-ea"/>
                <a:ea typeface="+mn-ea"/>
                <a:cs typeface="Times New Roman"/>
              </a:rPr>
              <a:t>12</a:t>
            </a:r>
            <a:r>
              <a:rPr lang="ja-JP" altLang="en-US" sz="3200" b="1" dirty="0" smtClean="0">
                <a:solidFill>
                  <a:srgbClr val="FC415B"/>
                </a:solidFill>
                <a:latin typeface="+mn-ea"/>
                <a:ea typeface="+mn-ea"/>
                <a:cs typeface="Times New Roman"/>
              </a:rPr>
              <a:t>カ条</a:t>
            </a:r>
            <a:r>
              <a:rPr lang="ja-JP" altLang="en-US" sz="3200" b="1" dirty="0" smtClean="0">
                <a:solidFill>
                  <a:srgbClr val="18579B"/>
                </a:solidFill>
                <a:latin typeface="+mn-ea"/>
                <a:ea typeface="+mn-ea"/>
                <a:cs typeface="Times New Roman"/>
              </a:rPr>
              <a:t>を実践してまいります。</a:t>
            </a:r>
            <a:r>
              <a:rPr lang="ja-JP" altLang="en-US" sz="3200" b="1" dirty="0" smtClean="0">
                <a:solidFill>
                  <a:srgbClr val="18579B"/>
                </a:solidFill>
                <a:latin typeface="+mn-ea"/>
                <a:ea typeface="+mn-ea"/>
              </a:rPr>
              <a:t> </a:t>
            </a:r>
            <a:r>
              <a:rPr lang="ja-JP" altLang="en-US" sz="3200" b="1" dirty="0" smtClean="0">
                <a:solidFill>
                  <a:srgbClr val="18579B"/>
                </a:solidFill>
                <a:latin typeface="+mn-ea"/>
                <a:ea typeface="+mn-ea"/>
                <a:cs typeface="ヒラギノ丸ゴ ProN"/>
                <a:sym typeface="ヒラギノ丸ゴ ProN"/>
              </a:rPr>
              <a:t/>
            </a:r>
            <a:br>
              <a:rPr lang="ja-JP" altLang="en-US" sz="3200" b="1" dirty="0" smtClean="0">
                <a:solidFill>
                  <a:srgbClr val="18579B"/>
                </a:solidFill>
                <a:latin typeface="+mn-ea"/>
                <a:ea typeface="+mn-ea"/>
                <a:cs typeface="ヒラギノ丸ゴ ProN"/>
                <a:sym typeface="ヒラギノ丸ゴ ProN"/>
              </a:rPr>
            </a:br>
            <a:endParaRPr lang="ja-JP" altLang="en-US" sz="3200" dirty="0"/>
          </a:p>
        </p:txBody>
      </p:sp>
    </p:spTree>
  </p:cSld>
  <p:clrMapOvr>
    <a:masterClrMapping/>
  </p:clrMapOvr>
  <p:transition spd="med" advTm="165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図 1" descr="3__30"/>
          <p:cNvPicPr>
            <a:picLocks noGrp="1" noChangeAspect="1"/>
          </p:cNvPicPr>
          <p:nvPr isPhoto="1"/>
        </p:nvPicPr>
        <p:blipFill>
          <a:blip r:embed="rId3"/>
          <a:srcRect/>
          <a:stretch>
            <a:fillRect/>
          </a:stretch>
        </p:blipFill>
        <p:spPr bwMode="auto">
          <a:xfrm>
            <a:off x="3942081" y="302543"/>
            <a:ext cx="7798364" cy="9164321"/>
          </a:xfrm>
          <a:prstGeom prst="rect">
            <a:avLst/>
          </a:prstGeom>
          <a:noFill/>
          <a:ln w="9525">
            <a:noFill/>
            <a:miter lim="800000"/>
            <a:headEnd/>
            <a:tailEnd/>
          </a:ln>
        </p:spPr>
      </p:pic>
      <p:sp>
        <p:nvSpPr>
          <p:cNvPr id="64515" name="Rectangle 2"/>
          <p:cNvSpPr>
            <a:spLocks noChangeArrowheads="1"/>
          </p:cNvSpPr>
          <p:nvPr/>
        </p:nvSpPr>
        <p:spPr bwMode="auto">
          <a:xfrm>
            <a:off x="460587" y="241583"/>
            <a:ext cx="3379894" cy="1255324"/>
          </a:xfrm>
          <a:prstGeom prst="rect">
            <a:avLst/>
          </a:prstGeom>
          <a:noFill/>
          <a:ln w="9525">
            <a:noFill/>
            <a:miter lim="800000"/>
            <a:headEnd/>
            <a:tailEnd/>
          </a:ln>
        </p:spPr>
        <p:txBody>
          <a:bodyPr lIns="130046" tIns="65023" rIns="130046" bIns="65023">
            <a:prstTxWarp prst="textNoShape">
              <a:avLst/>
            </a:prstTxWarp>
          </a:bodyPr>
          <a:lstStyle/>
          <a:p>
            <a:pPr marL="487672" indent="-487672">
              <a:spcBef>
                <a:spcPct val="20000"/>
              </a:spcBef>
              <a:buClr>
                <a:srgbClr val="99CC00"/>
              </a:buClr>
              <a:buSzPct val="60000"/>
            </a:pPr>
            <a:r>
              <a:rPr lang="ja-JP" altLang="en-US" sz="3400" dirty="0">
                <a:solidFill>
                  <a:schemeClr val="tx2">
                    <a:lumMod val="75000"/>
                    <a:lumOff val="25000"/>
                  </a:schemeClr>
                </a:solidFill>
                <a:latin typeface="ＤＦＰ太丸ゴシック体"/>
                <a:ea typeface="ＤＦＰ太丸ゴシック体"/>
                <a:cs typeface="ＤＦＰ太丸ゴシック体"/>
              </a:rPr>
              <a:t>がんを防ぐための新</a:t>
            </a:r>
            <a:r>
              <a:rPr lang="en-US" altLang="ja-JP" sz="3400" dirty="0">
                <a:solidFill>
                  <a:schemeClr val="tx2">
                    <a:lumMod val="75000"/>
                    <a:lumOff val="25000"/>
                  </a:schemeClr>
                </a:solidFill>
                <a:latin typeface="ＤＦＰ太丸ゴシック体"/>
                <a:ea typeface="ＤＦＰ太丸ゴシック体"/>
                <a:cs typeface="ＤＦＰ太丸ゴシック体"/>
              </a:rPr>
              <a:t>12</a:t>
            </a:r>
            <a:r>
              <a:rPr lang="ja-JP" altLang="en-US" sz="3400" dirty="0">
                <a:solidFill>
                  <a:schemeClr val="tx2">
                    <a:lumMod val="75000"/>
                    <a:lumOff val="25000"/>
                  </a:schemeClr>
                </a:solidFill>
                <a:latin typeface="ＤＦＰ太丸ゴシック体"/>
                <a:ea typeface="ＤＦＰ太丸ゴシック体"/>
                <a:cs typeface="ＤＦＰ太丸ゴシック体"/>
              </a:rPr>
              <a:t>が条</a:t>
            </a:r>
            <a:endParaRPr lang="en-US" altLang="ja-JP" sz="3400" dirty="0">
              <a:solidFill>
                <a:schemeClr val="tx2">
                  <a:lumMod val="75000"/>
                  <a:lumOff val="25000"/>
                </a:schemeClr>
              </a:solidFill>
              <a:latin typeface="ＤＦＰ太丸ゴシック体"/>
              <a:ea typeface="ＤＦＰ太丸ゴシック体"/>
              <a:cs typeface="ＤＦＰ太丸ゴシック体"/>
            </a:endParaRPr>
          </a:p>
        </p:txBody>
      </p:sp>
    </p:spTree>
  </p:cSld>
  <p:clrMapOvr>
    <a:masterClrMapping/>
  </p:clrMapOvr>
  <p:transition advTm="799"/>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270002" y="0"/>
            <a:ext cx="11493498" cy="5994400"/>
          </a:xfrm>
        </p:spPr>
        <p:txBody>
          <a:bodyPr/>
          <a:lstStyle/>
          <a:p>
            <a:r>
              <a:rPr lang="ja-JP" altLang="en-US" sz="4400" dirty="0" smtClean="0">
                <a:solidFill>
                  <a:srgbClr val="18579B"/>
                </a:solidFill>
                <a:latin typeface="ＤＦＰ太丸ゴシック体"/>
                <a:ea typeface="ＤＦＰ太丸ゴシック体"/>
                <a:cs typeface="ＤＦＰ太丸ゴシック体"/>
              </a:rPr>
              <a:t>ガバナーの理念</a:t>
            </a:r>
            <a:r>
              <a:rPr lang="en-US" altLang="ja-JP" sz="4400" dirty="0" smtClean="0">
                <a:solidFill>
                  <a:srgbClr val="18579B"/>
                </a:solidFill>
                <a:latin typeface="ＤＦＰ太丸ゴシック体"/>
                <a:ea typeface="ＤＦＰ太丸ゴシック体"/>
                <a:cs typeface="ＤＦＰ太丸ゴシック体"/>
              </a:rPr>
              <a:t/>
            </a:r>
            <a:br>
              <a:rPr lang="en-US" altLang="ja-JP" sz="4400" dirty="0" smtClean="0">
                <a:solidFill>
                  <a:srgbClr val="18579B"/>
                </a:solidFill>
                <a:latin typeface="ＤＦＰ太丸ゴシック体"/>
                <a:ea typeface="ＤＦＰ太丸ゴシック体"/>
                <a:cs typeface="ＤＦＰ太丸ゴシック体"/>
              </a:rPr>
            </a:br>
            <a:r>
              <a:rPr lang="ja-JP" altLang="en-US" sz="4400" dirty="0" smtClean="0">
                <a:solidFill>
                  <a:srgbClr val="18579B"/>
                </a:solidFill>
                <a:latin typeface="ＤＦＰ太丸ゴシック体"/>
                <a:ea typeface="ＤＦＰ太丸ゴシック体"/>
                <a:cs typeface="ＤＦＰ太丸ゴシック体"/>
              </a:rPr>
              <a:t>「がんとかけて、共存共栄と解くー</a:t>
            </a:r>
            <a:r>
              <a:rPr lang="en-US" altLang="ja-JP" sz="4400" dirty="0" smtClean="0">
                <a:solidFill>
                  <a:srgbClr val="18579B"/>
                </a:solidFill>
                <a:latin typeface="ＤＦＰ太丸ゴシック体"/>
                <a:ea typeface="ＤＦＰ太丸ゴシック体"/>
                <a:cs typeface="ＤＦＰ太丸ゴシック体"/>
              </a:rPr>
              <a:t/>
            </a:r>
            <a:br>
              <a:rPr lang="en-US" altLang="ja-JP" sz="4400" dirty="0" smtClean="0">
                <a:solidFill>
                  <a:srgbClr val="18579B"/>
                </a:solidFill>
                <a:latin typeface="ＤＦＰ太丸ゴシック体"/>
                <a:ea typeface="ＤＦＰ太丸ゴシック体"/>
                <a:cs typeface="ＤＦＰ太丸ゴシック体"/>
              </a:rPr>
            </a:br>
            <a:r>
              <a:rPr lang="ja-JP" altLang="en-US" sz="4400" dirty="0" smtClean="0">
                <a:solidFill>
                  <a:srgbClr val="18579B"/>
                </a:solidFill>
                <a:latin typeface="ＤＦＰ太丸ゴシック体"/>
                <a:ea typeface="ＤＦＰ太丸ゴシック体"/>
                <a:cs typeface="ＤＦＰ太丸ゴシック体"/>
              </a:rPr>
              <a:t>その心は、</a:t>
            </a:r>
            <a:r>
              <a:rPr lang="en-US" altLang="ja-JP" sz="4400" dirty="0" smtClean="0">
                <a:solidFill>
                  <a:srgbClr val="18579B"/>
                </a:solidFill>
                <a:latin typeface="ＤＦＰ太丸ゴシック体"/>
                <a:ea typeface="ＤＦＰ太丸ゴシック体"/>
                <a:cs typeface="ＤＦＰ太丸ゴシック体"/>
              </a:rPr>
              <a:t/>
            </a:r>
            <a:br>
              <a:rPr lang="en-US" altLang="ja-JP" sz="4400" dirty="0" smtClean="0">
                <a:solidFill>
                  <a:srgbClr val="18579B"/>
                </a:solidFill>
                <a:latin typeface="ＤＦＰ太丸ゴシック体"/>
                <a:ea typeface="ＤＦＰ太丸ゴシック体"/>
                <a:cs typeface="ＤＦＰ太丸ゴシック体"/>
              </a:rPr>
            </a:br>
            <a:r>
              <a:rPr lang="ja-JP" altLang="en-US" sz="4400" dirty="0" smtClean="0">
                <a:solidFill>
                  <a:srgbClr val="18579B"/>
                </a:solidFill>
                <a:latin typeface="ＤＦＰ太丸ゴシック体"/>
                <a:ea typeface="ＤＦＰ太丸ゴシック体"/>
                <a:cs typeface="ＤＦＰ太丸ゴシック体"/>
              </a:rPr>
              <a:t>長い自然史と予防の調和</a:t>
            </a:r>
            <a:r>
              <a:rPr lang="ja-JP" altLang="en-US" sz="4000" dirty="0" smtClean="0">
                <a:solidFill>
                  <a:srgbClr val="18579B"/>
                </a:solidFill>
                <a:latin typeface="ＤＦＰ太丸ゴシック体"/>
                <a:ea typeface="ＤＦＰ太丸ゴシック体"/>
                <a:cs typeface="ＤＦＰ太丸ゴシック体"/>
              </a:rPr>
              <a:t>」 </a:t>
            </a:r>
            <a:endParaRPr lang="ja-JP" altLang="en-US" sz="4000" dirty="0">
              <a:solidFill>
                <a:srgbClr val="18579B"/>
              </a:solidFill>
              <a:latin typeface="ＤＦＰ太丸ゴシック体"/>
              <a:ea typeface="ＤＦＰ太丸ゴシック体"/>
              <a:cs typeface="ＤＦＰ太丸ゴシック体"/>
            </a:endParaRPr>
          </a:p>
        </p:txBody>
      </p:sp>
    </p:spTree>
  </p:cSld>
  <p:clrMapOvr>
    <a:masterClrMapping/>
  </p:clrMapOvr>
  <p:transition spd="med" advTm="683"/>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Shape 53"/>
          <p:cNvSpPr>
            <a:spLocks noGrp="1"/>
          </p:cNvSpPr>
          <p:nvPr>
            <p:ph type="title"/>
          </p:nvPr>
        </p:nvSpPr>
        <p:spPr>
          <a:xfrm>
            <a:off x="1270002" y="254000"/>
            <a:ext cx="10464801" cy="1285743"/>
          </a:xfrm>
          <a:prstGeom prst="rect">
            <a:avLst/>
          </a:prstGeom>
        </p:spPr>
        <p:txBody>
          <a:bodyPr/>
          <a:lstStyle>
            <a:lvl1pPr>
              <a:defRPr sz="4000">
                <a:effectLst>
                  <a:outerShdw blurRad="25400" dist="23998" dir="2700000" rotWithShape="0">
                    <a:srgbClr val="000000">
                      <a:alpha val="31034"/>
                    </a:srgbClr>
                  </a:outerShdw>
                </a:effectLst>
                <a:latin typeface="ＤＦＰ太丸ゴシック体"/>
                <a:ea typeface="ＤＦＰ太丸ゴシック体"/>
                <a:cs typeface="ＤＦＰ太丸ゴシック体"/>
                <a:sym typeface="ＤＦＰ太丸ゴシック体"/>
              </a:defRPr>
            </a:lvl1pPr>
          </a:lstStyle>
          <a:p>
            <a:pPr lvl="0">
              <a:defRPr sz="1800">
                <a:effectLst/>
              </a:defRPr>
            </a:pPr>
            <a:r>
              <a:rPr sz="3600" dirty="0">
                <a:latin typeface="ヒラギノ角ゴ Std W8"/>
                <a:ea typeface="ヒラギノ角ゴ Std W8"/>
                <a:cs typeface="ヒラギノ角ゴ Std W8"/>
              </a:rPr>
              <a:t>部位別が</a:t>
            </a:r>
            <a:r>
              <a:rPr sz="3600" dirty="0"/>
              <a:t>ん死亡数（2012年）</a:t>
            </a:r>
          </a:p>
        </p:txBody>
      </p:sp>
      <p:sp>
        <p:nvSpPr>
          <p:cNvPr id="54" name="Shape 54"/>
          <p:cNvSpPr>
            <a:spLocks noGrp="1"/>
          </p:cNvSpPr>
          <p:nvPr>
            <p:ph type="body" idx="1"/>
          </p:nvPr>
        </p:nvSpPr>
        <p:spPr>
          <a:xfrm>
            <a:off x="1570216" y="1601307"/>
            <a:ext cx="10661766" cy="7356510"/>
          </a:xfrm>
          <a:prstGeom prst="rect">
            <a:avLst/>
          </a:prstGeom>
        </p:spPr>
        <p:txBody>
          <a:bodyPr lIns="0" tIns="0" rIns="0" bIns="0" anchor="t"/>
          <a:lstStyle/>
          <a:p>
            <a:pPr>
              <a:lnSpc>
                <a:spcPct val="120000"/>
              </a:lnSpc>
              <a:defRPr sz="1800"/>
            </a:pPr>
            <a:r>
              <a:rPr sz="2800" dirty="0">
                <a:solidFill>
                  <a:schemeClr val="tx2">
                    <a:lumMod val="10000"/>
                  </a:schemeClr>
                </a:solidFill>
                <a:effectLst>
                  <a:outerShdw blurRad="25400" dist="23998" dir="2700000" rotWithShape="0">
                    <a:srgbClr val="000000">
                      <a:alpha val="31034"/>
                    </a:srgbClr>
                  </a:outerShdw>
                </a:effectLst>
                <a:latin typeface="ＤＦＰ太丸ゴシック体"/>
                <a:ea typeface="ＤＦＰ太丸ゴシック体"/>
                <a:cs typeface="ＤＦＰ太丸ゴシック体"/>
                <a:sym typeface="ＤＦＰ太丸ゴシック体"/>
              </a:rPr>
              <a:t>がん死亡者数；</a:t>
            </a:r>
            <a:r>
              <a:rPr sz="2800" dirty="0">
                <a:solidFill>
                  <a:srgbClr val="FF3E04"/>
                </a:solidFill>
                <a:effectLst>
                  <a:outerShdw blurRad="25400" dist="23998" dir="2700000" rotWithShape="0">
                    <a:srgbClr val="000000">
                      <a:alpha val="31034"/>
                    </a:srgbClr>
                  </a:outerShdw>
                </a:effectLst>
                <a:latin typeface="ＤＦＰ太丸ゴシック体"/>
                <a:ea typeface="ＤＦＰ太丸ゴシック体"/>
                <a:cs typeface="ＤＦＰ太丸ゴシック体"/>
                <a:sym typeface="ＤＦＰ太丸ゴシック体"/>
              </a:rPr>
              <a:t>360,963人</a:t>
            </a:r>
          </a:p>
          <a:p>
            <a:pPr>
              <a:lnSpc>
                <a:spcPct val="120000"/>
              </a:lnSpc>
              <a:defRPr sz="1800"/>
            </a:pPr>
            <a:r>
              <a:rPr sz="2800" dirty="0">
                <a:solidFill>
                  <a:srgbClr val="151618"/>
                </a:solidFill>
                <a:effectLst>
                  <a:outerShdw blurRad="25400" dist="23998" dir="2700000" rotWithShape="0">
                    <a:srgbClr val="000000">
                      <a:alpha val="31034"/>
                    </a:srgbClr>
                  </a:outerShdw>
                </a:effectLst>
                <a:latin typeface="ＤＦＰ太丸ゴシック体"/>
                <a:ea typeface="ＤＦＰ太丸ゴシック体"/>
                <a:cs typeface="ＤＦＰ太丸ゴシック体"/>
                <a:sym typeface="ＤＦＰ太丸ゴシック体"/>
              </a:rPr>
              <a:t>（男性　215,110人、女性　145,853人、男性が約1.5倍）</a:t>
            </a:r>
          </a:p>
          <a:p>
            <a:pPr>
              <a:lnSpc>
                <a:spcPct val="120000"/>
              </a:lnSpc>
              <a:defRPr sz="1800"/>
            </a:pPr>
            <a:r>
              <a:rPr sz="2800" dirty="0">
                <a:solidFill>
                  <a:srgbClr val="151618"/>
                </a:solidFill>
                <a:effectLst>
                  <a:outerShdw blurRad="25400" dist="23998" dir="2700000" rotWithShape="0">
                    <a:srgbClr val="000000">
                      <a:alpha val="31034"/>
                    </a:srgbClr>
                  </a:outerShdw>
                </a:effectLst>
                <a:latin typeface="ＤＦＰ太丸ゴシック体"/>
                <a:ea typeface="ＤＦＰ太丸ゴシック体"/>
                <a:cs typeface="ＤＦＰ太丸ゴシック体"/>
                <a:sym typeface="ＤＦＰ太丸ゴシック体"/>
              </a:rPr>
              <a:t>　　　　</a:t>
            </a:r>
          </a:p>
          <a:p>
            <a:pPr>
              <a:lnSpc>
                <a:spcPct val="120000"/>
              </a:lnSpc>
              <a:defRPr sz="1800"/>
            </a:pPr>
            <a:r>
              <a:rPr sz="2800" dirty="0">
                <a:solidFill>
                  <a:srgbClr val="151618"/>
                </a:solidFill>
                <a:effectLst>
                  <a:outerShdw blurRad="25400" dist="23998" dir="2700000" rotWithShape="0">
                    <a:srgbClr val="000000">
                      <a:alpha val="31034"/>
                    </a:srgbClr>
                  </a:outerShdw>
                </a:effectLst>
                <a:latin typeface="ＤＦＰ太丸ゴシック体"/>
                <a:ea typeface="ＤＦＰ太丸ゴシック体"/>
                <a:cs typeface="ＤＦＰ太丸ゴシック体"/>
                <a:sym typeface="ＤＦＰ太丸ゴシック体"/>
              </a:rPr>
              <a:t>部位別の死亡数は、</a:t>
            </a:r>
          </a:p>
          <a:p>
            <a:pPr>
              <a:lnSpc>
                <a:spcPct val="120000"/>
              </a:lnSpc>
              <a:defRPr sz="1800"/>
            </a:pPr>
            <a:r>
              <a:rPr sz="2800" dirty="0">
                <a:effectLst>
                  <a:outerShdw blurRad="25400" dist="23998" dir="2700000" rotWithShape="0">
                    <a:srgbClr val="000000">
                      <a:alpha val="31034"/>
                    </a:srgbClr>
                  </a:outerShdw>
                </a:effectLst>
                <a:latin typeface="ＤＦＰ太丸ゴシック体"/>
                <a:ea typeface="ＤＦＰ太丸ゴシック体"/>
                <a:cs typeface="ＤＦＰ太丸ゴシック体"/>
                <a:sym typeface="ＤＦＰ太丸ゴシック体"/>
              </a:rPr>
              <a:t>男性：</a:t>
            </a:r>
          </a:p>
          <a:p>
            <a:pPr>
              <a:lnSpc>
                <a:spcPct val="120000"/>
              </a:lnSpc>
              <a:defRPr sz="1800"/>
            </a:pPr>
            <a:r>
              <a:rPr sz="2800" dirty="0">
                <a:effectLst>
                  <a:outerShdw blurRad="25400" dist="23998" dir="2700000" rotWithShape="0">
                    <a:srgbClr val="000000">
                      <a:alpha val="31034"/>
                    </a:srgbClr>
                  </a:outerShdw>
                </a:effectLst>
                <a:latin typeface="ＤＦＰ太丸ゴシック体"/>
                <a:ea typeface="ＤＦＰ太丸ゴシック体"/>
                <a:cs typeface="ＤＦＰ太丸ゴシック体"/>
                <a:sym typeface="ＤＦＰ太丸ゴシック体"/>
              </a:rPr>
              <a:t>　　</a:t>
            </a:r>
            <a:r>
              <a:rPr sz="2800" dirty="0">
                <a:solidFill>
                  <a:srgbClr val="FF311D"/>
                </a:solidFill>
                <a:effectLst>
                  <a:outerShdw blurRad="25400" dist="23998" dir="2700000" rotWithShape="0">
                    <a:srgbClr val="000000">
                      <a:alpha val="31034"/>
                    </a:srgbClr>
                  </a:outerShdw>
                </a:effectLst>
                <a:latin typeface="ＤＦＰ太丸ゴシック体"/>
                <a:ea typeface="ＤＦＰ太丸ゴシック体"/>
                <a:cs typeface="ＤＦＰ太丸ゴシック体"/>
                <a:sym typeface="ＤＦＰ太丸ゴシック体"/>
              </a:rPr>
              <a:t>肺がん（23.9%)</a:t>
            </a:r>
            <a:r>
              <a:rPr sz="2800" dirty="0">
                <a:effectLst>
                  <a:outerShdw blurRad="25400" dist="23998" dir="2700000" rotWithShape="0">
                    <a:srgbClr val="000000">
                      <a:alpha val="31034"/>
                    </a:srgbClr>
                  </a:outerShdw>
                </a:effectLst>
                <a:latin typeface="ＤＦＰ太丸ゴシック体"/>
                <a:ea typeface="ＤＦＰ太丸ゴシック体"/>
                <a:cs typeface="ＤＦＰ太丸ゴシック体"/>
                <a:sym typeface="ＤＦＰ太丸ゴシック体"/>
              </a:rPr>
              <a:t>, 胃がん（15%)、大腸がん（11.9%), </a:t>
            </a:r>
          </a:p>
          <a:p>
            <a:pPr>
              <a:lnSpc>
                <a:spcPct val="120000"/>
              </a:lnSpc>
              <a:defRPr sz="1800"/>
            </a:pPr>
            <a:r>
              <a:rPr sz="2800" dirty="0">
                <a:effectLst>
                  <a:outerShdw blurRad="25400" dist="23998" dir="2700000" rotWithShape="0">
                    <a:srgbClr val="000000">
                      <a:alpha val="31034"/>
                    </a:srgbClr>
                  </a:outerShdw>
                </a:effectLst>
                <a:latin typeface="ＤＦＰ太丸ゴシック体"/>
                <a:ea typeface="ＤＦＰ太丸ゴシック体"/>
                <a:cs typeface="ＤＦＰ太丸ゴシック体"/>
                <a:sym typeface="ＤＦＰ太丸ゴシック体"/>
              </a:rPr>
              <a:t>      肝がん（9.3%), 膵がん（7.2%)</a:t>
            </a:r>
          </a:p>
          <a:p>
            <a:pPr>
              <a:lnSpc>
                <a:spcPct val="120000"/>
              </a:lnSpc>
              <a:defRPr sz="1800"/>
            </a:pPr>
            <a:endParaRPr sz="2800" dirty="0">
              <a:effectLst>
                <a:outerShdw blurRad="25400" dist="23998" dir="2700000" rotWithShape="0">
                  <a:srgbClr val="000000">
                    <a:alpha val="31034"/>
                  </a:srgbClr>
                </a:outerShdw>
              </a:effectLst>
              <a:latin typeface="ＤＦＰ太丸ゴシック体"/>
              <a:ea typeface="ＤＦＰ太丸ゴシック体"/>
              <a:cs typeface="ＤＦＰ太丸ゴシック体"/>
              <a:sym typeface="ＤＦＰ太丸ゴシック体"/>
            </a:endParaRPr>
          </a:p>
          <a:p>
            <a:pPr>
              <a:lnSpc>
                <a:spcPct val="120000"/>
              </a:lnSpc>
              <a:defRPr sz="1800"/>
            </a:pPr>
            <a:r>
              <a:rPr sz="2800" dirty="0">
                <a:effectLst>
                  <a:outerShdw blurRad="25400" dist="23998" dir="2700000" rotWithShape="0">
                    <a:srgbClr val="000000">
                      <a:alpha val="31034"/>
                    </a:srgbClr>
                  </a:outerShdw>
                </a:effectLst>
                <a:latin typeface="ＤＦＰ太丸ゴシック体"/>
                <a:ea typeface="ＤＦＰ太丸ゴシック体"/>
                <a:cs typeface="ＤＦＰ太丸ゴシック体"/>
                <a:sym typeface="ＤＦＰ太丸ゴシック体"/>
              </a:rPr>
              <a:t>女性：</a:t>
            </a:r>
          </a:p>
          <a:p>
            <a:pPr>
              <a:lnSpc>
                <a:spcPct val="120000"/>
              </a:lnSpc>
              <a:defRPr sz="1800"/>
            </a:pPr>
            <a:r>
              <a:rPr sz="2800" dirty="0">
                <a:effectLst>
                  <a:outerShdw blurRad="25400" dist="23998" dir="2700000" rotWithShape="0">
                    <a:srgbClr val="000000">
                      <a:alpha val="31034"/>
                    </a:srgbClr>
                  </a:outerShdw>
                </a:effectLst>
                <a:latin typeface="ＤＦＰ太丸ゴシック体"/>
                <a:ea typeface="ＤＦＰ太丸ゴシック体"/>
                <a:cs typeface="ＤＦＰ太丸ゴシック体"/>
                <a:sym typeface="ＤＦＰ太丸ゴシック体"/>
              </a:rPr>
              <a:t>　　</a:t>
            </a:r>
            <a:r>
              <a:rPr sz="2800" dirty="0">
                <a:solidFill>
                  <a:srgbClr val="FF312F"/>
                </a:solidFill>
                <a:effectLst>
                  <a:outerShdw blurRad="25400" dist="23998" dir="2700000" rotWithShape="0">
                    <a:srgbClr val="000000">
                      <a:alpha val="31034"/>
                    </a:srgbClr>
                  </a:outerShdw>
                </a:effectLst>
                <a:latin typeface="ＤＦＰ太丸ゴシック体"/>
                <a:ea typeface="ＤＦＰ太丸ゴシック体"/>
                <a:cs typeface="ＤＦＰ太丸ゴシック体"/>
                <a:sym typeface="ＤＦＰ太丸ゴシック体"/>
              </a:rPr>
              <a:t>大腸がん(14.9%)</a:t>
            </a:r>
            <a:r>
              <a:rPr sz="2800" dirty="0">
                <a:effectLst>
                  <a:outerShdw blurRad="25400" dist="23998" dir="2700000" rotWithShape="0">
                    <a:srgbClr val="000000">
                      <a:alpha val="31034"/>
                    </a:srgbClr>
                  </a:outerShdw>
                </a:effectLst>
                <a:latin typeface="ＤＦＰ太丸ゴシック体"/>
                <a:ea typeface="ＤＦＰ太丸ゴシック体"/>
                <a:cs typeface="ＤＦＰ太丸ゴシック体"/>
                <a:sym typeface="ＤＦＰ太丸ゴシック体"/>
              </a:rPr>
              <a:t>, 肺がん（13.8%), 胃がん(11.6%), </a:t>
            </a:r>
          </a:p>
          <a:p>
            <a:pPr>
              <a:lnSpc>
                <a:spcPct val="120000"/>
              </a:lnSpc>
              <a:defRPr sz="1800"/>
            </a:pPr>
            <a:r>
              <a:rPr sz="2800" dirty="0">
                <a:effectLst>
                  <a:outerShdw blurRad="25400" dist="23998" dir="2700000" rotWithShape="0">
                    <a:srgbClr val="000000">
                      <a:alpha val="31034"/>
                    </a:srgbClr>
                  </a:outerShdw>
                </a:effectLst>
                <a:latin typeface="ＤＦＰ太丸ゴシック体"/>
                <a:ea typeface="ＤＦＰ太丸ゴシック体"/>
                <a:cs typeface="ＤＦＰ太丸ゴシック体"/>
                <a:sym typeface="ＤＦＰ太丸ゴシック体"/>
              </a:rPr>
              <a:t>      膵がん(9.9%), 乳がん(8.6%)</a:t>
            </a:r>
          </a:p>
        </p:txBody>
      </p:sp>
    </p:spTree>
  </p:cSld>
  <p:clrMapOvr>
    <a:masterClrMapping/>
  </p:clrMapOvr>
  <p:transition spd="med" advTm="1683"/>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asted-image.tif"/>
          <p:cNvPicPr/>
          <p:nvPr/>
        </p:nvPicPr>
        <p:blipFill>
          <a:blip r:embed="rId3">
            <a:extLst/>
          </a:blip>
          <a:srcRect l="22755" r="22755"/>
          <a:stretch>
            <a:fillRect/>
          </a:stretch>
        </p:blipFill>
        <p:spPr>
          <a:xfrm rot="10800000">
            <a:off x="3835401" y="2802574"/>
            <a:ext cx="5439762" cy="6411150"/>
          </a:xfrm>
          <a:prstGeom prst="rect">
            <a:avLst/>
          </a:prstGeom>
          <a:ln w="12700">
            <a:miter lim="400000"/>
          </a:ln>
        </p:spPr>
      </p:pic>
      <p:sp>
        <p:nvSpPr>
          <p:cNvPr id="57" name="Shape 57"/>
          <p:cNvSpPr>
            <a:spLocks noGrp="1"/>
          </p:cNvSpPr>
          <p:nvPr>
            <p:ph type="title"/>
          </p:nvPr>
        </p:nvSpPr>
        <p:spPr>
          <a:prstGeom prst="rect">
            <a:avLst/>
          </a:prstGeom>
        </p:spPr>
        <p:txBody>
          <a:bodyPr/>
          <a:lstStyle>
            <a:lvl1pPr>
              <a:defRPr>
                <a:solidFill>
                  <a:srgbClr val="000000"/>
                </a:solidFill>
              </a:defRPr>
            </a:lvl1pPr>
          </a:lstStyle>
          <a:p>
            <a:pPr lvl="0">
              <a:defRPr sz="1800"/>
            </a:pPr>
            <a:r>
              <a:rPr sz="8000" dirty="0"/>
              <a:t>肺がん</a:t>
            </a:r>
          </a:p>
        </p:txBody>
      </p:sp>
    </p:spTree>
  </p:cSld>
  <p:clrMapOvr>
    <a:masterClrMapping/>
  </p:clrMapOvr>
  <p:transition spd="med" advTm="1266"/>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asted-image.tif"/>
          <p:cNvPicPr/>
          <p:nvPr/>
        </p:nvPicPr>
        <p:blipFill>
          <a:blip r:embed="rId3">
            <a:extLst/>
          </a:blip>
          <a:srcRect t="5803" b="5803"/>
          <a:stretch>
            <a:fillRect/>
          </a:stretch>
        </p:blipFill>
        <p:spPr>
          <a:xfrm>
            <a:off x="3733802" y="2501901"/>
            <a:ext cx="5334000" cy="6286500"/>
          </a:xfrm>
          <a:prstGeom prst="rect">
            <a:avLst/>
          </a:prstGeom>
          <a:ln w="12700">
            <a:miter lim="400000"/>
          </a:ln>
        </p:spPr>
      </p:pic>
      <p:sp>
        <p:nvSpPr>
          <p:cNvPr id="60" name="Shape 60"/>
          <p:cNvSpPr>
            <a:spLocks noGrp="1"/>
          </p:cNvSpPr>
          <p:nvPr>
            <p:ph type="title"/>
          </p:nvPr>
        </p:nvSpPr>
        <p:spPr>
          <a:prstGeom prst="rect">
            <a:avLst/>
          </a:prstGeom>
        </p:spPr>
        <p:txBody>
          <a:bodyPr/>
          <a:lstStyle>
            <a:lvl1pPr>
              <a:defRPr>
                <a:solidFill>
                  <a:srgbClr val="000000"/>
                </a:solidFill>
              </a:defRPr>
            </a:lvl1pPr>
          </a:lstStyle>
          <a:p>
            <a:pPr lvl="0">
              <a:defRPr sz="1800"/>
            </a:pPr>
            <a:r>
              <a:rPr sz="8000" dirty="0"/>
              <a:t>胃がん</a:t>
            </a:r>
          </a:p>
        </p:txBody>
      </p:sp>
    </p:spTree>
  </p:cSld>
  <p:clrMapOvr>
    <a:masterClrMapping/>
  </p:clrMapOvr>
  <p:transition spd="med" advTm="633"/>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asted-image.tif"/>
          <p:cNvPicPr/>
          <p:nvPr/>
        </p:nvPicPr>
        <p:blipFill>
          <a:blip r:embed="rId3">
            <a:extLst/>
          </a:blip>
          <a:srcRect t="12202" b="12202"/>
          <a:stretch>
            <a:fillRect/>
          </a:stretch>
        </p:blipFill>
        <p:spPr>
          <a:xfrm>
            <a:off x="3733802" y="2501901"/>
            <a:ext cx="5334000" cy="6286500"/>
          </a:xfrm>
          <a:prstGeom prst="rect">
            <a:avLst/>
          </a:prstGeom>
          <a:ln w="12700">
            <a:miter lim="400000"/>
          </a:ln>
        </p:spPr>
      </p:pic>
      <p:sp>
        <p:nvSpPr>
          <p:cNvPr id="63" name="Shape 63"/>
          <p:cNvSpPr>
            <a:spLocks noGrp="1"/>
          </p:cNvSpPr>
          <p:nvPr>
            <p:ph type="title"/>
          </p:nvPr>
        </p:nvSpPr>
        <p:spPr>
          <a:prstGeom prst="rect">
            <a:avLst/>
          </a:prstGeom>
        </p:spPr>
        <p:txBody>
          <a:bodyPr/>
          <a:lstStyle>
            <a:lvl1pPr>
              <a:defRPr>
                <a:solidFill>
                  <a:srgbClr val="000000"/>
                </a:solidFill>
              </a:defRPr>
            </a:lvl1pPr>
          </a:lstStyle>
          <a:p>
            <a:pPr lvl="0">
              <a:defRPr sz="1800"/>
            </a:pPr>
            <a:r>
              <a:rPr sz="8000" dirty="0"/>
              <a:t>大腸がん</a:t>
            </a:r>
          </a:p>
        </p:txBody>
      </p:sp>
    </p:spTree>
  </p:cSld>
  <p:clrMapOvr>
    <a:masterClrMapping/>
  </p:clrMapOvr>
  <p:transition spd="med" advTm="733"/>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270002" y="254000"/>
            <a:ext cx="10464801" cy="2946401"/>
          </a:xfrm>
        </p:spPr>
        <p:txBody>
          <a:bodyPr/>
          <a:lstStyle/>
          <a:p>
            <a:r>
              <a:rPr lang="ja-JP" altLang="en-US" sz="4400" dirty="0" smtClean="0">
                <a:latin typeface="ヒラギノ角ゴ StdN W8"/>
                <a:ea typeface="ヒラギノ角ゴ StdN W8"/>
                <a:cs typeface="ヒラギノ角ゴ StdN W8"/>
              </a:rPr>
              <a:t>がんとは？</a:t>
            </a:r>
            <a:r>
              <a:rPr lang="en-US" altLang="ja-JP" sz="4400" dirty="0" smtClean="0">
                <a:latin typeface="ヒラギノ角ゴ StdN W8"/>
                <a:ea typeface="ヒラギノ角ゴ StdN W8"/>
                <a:cs typeface="ヒラギノ角ゴ StdN W8"/>
              </a:rPr>
              <a:t/>
            </a:r>
            <a:br>
              <a:rPr lang="en-US" altLang="ja-JP" sz="4400" dirty="0" smtClean="0">
                <a:latin typeface="ヒラギノ角ゴ StdN W8"/>
                <a:ea typeface="ヒラギノ角ゴ StdN W8"/>
                <a:cs typeface="ヒラギノ角ゴ StdN W8"/>
              </a:rPr>
            </a:br>
            <a:r>
              <a:rPr lang="en-US" altLang="ja-JP" sz="4400" dirty="0" smtClean="0">
                <a:latin typeface="ヒラギノ角ゴ StdN W8"/>
                <a:ea typeface="ヒラギノ角ゴ StdN W8"/>
                <a:cs typeface="ヒラギノ角ゴ StdN W8"/>
              </a:rPr>
              <a:t/>
            </a:r>
            <a:br>
              <a:rPr lang="en-US" altLang="ja-JP" sz="4400" dirty="0" smtClean="0">
                <a:latin typeface="ヒラギノ角ゴ StdN W8"/>
                <a:ea typeface="ヒラギノ角ゴ StdN W8"/>
                <a:cs typeface="ヒラギノ角ゴ StdN W8"/>
              </a:rPr>
            </a:br>
            <a:r>
              <a:rPr lang="ja-JP" altLang="en-US" sz="3600" dirty="0" smtClean="0">
                <a:latin typeface="ヒラギノ角ゴ StdN W8"/>
                <a:ea typeface="ヒラギノ角ゴ StdN W8"/>
                <a:cs typeface="ヒラギノ角ゴ StdN W8"/>
              </a:rPr>
              <a:t>がんは遺伝子の病気</a:t>
            </a:r>
            <a:r>
              <a:rPr lang="en-US" altLang="ja-JP" sz="4400" dirty="0" smtClean="0">
                <a:latin typeface="ヒラギノ角ゴ StdN W8"/>
                <a:ea typeface="ヒラギノ角ゴ StdN W8"/>
                <a:cs typeface="ヒラギノ角ゴ StdN W8"/>
              </a:rPr>
              <a:t/>
            </a:r>
            <a:br>
              <a:rPr lang="en-US" altLang="ja-JP" sz="4400" dirty="0" smtClean="0">
                <a:latin typeface="ヒラギノ角ゴ StdN W8"/>
                <a:ea typeface="ヒラギノ角ゴ StdN W8"/>
                <a:cs typeface="ヒラギノ角ゴ StdN W8"/>
              </a:rPr>
            </a:br>
            <a:endParaRPr lang="ja-JP" altLang="en-US" sz="4400" dirty="0">
              <a:latin typeface="ヒラギノ角ゴ StdN W8"/>
              <a:ea typeface="ヒラギノ角ゴ StdN W8"/>
              <a:cs typeface="ヒラギノ角ゴ StdN W8"/>
            </a:endParaRPr>
          </a:p>
        </p:txBody>
      </p:sp>
      <p:sp>
        <p:nvSpPr>
          <p:cNvPr id="3" name="テキスト プレースホルダ 2"/>
          <p:cNvSpPr>
            <a:spLocks noGrp="1"/>
          </p:cNvSpPr>
          <p:nvPr>
            <p:ph type="body" idx="1"/>
          </p:nvPr>
        </p:nvSpPr>
        <p:spPr/>
        <p:txBody>
          <a:bodyPr/>
          <a:lstStyle/>
          <a:p>
            <a:pPr>
              <a:buNone/>
            </a:pPr>
            <a:endParaRPr lang="ja-JP" altLang="en-US" dirty="0"/>
          </a:p>
        </p:txBody>
      </p:sp>
      <p:pic>
        <p:nvPicPr>
          <p:cNvPr id="6" name="図 5" descr="1.pdf"/>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a:off x="0" y="2514600"/>
            <a:ext cx="13004800" cy="6591300"/>
          </a:xfrm>
          <a:prstGeom prst="rect">
            <a:avLst/>
          </a:prstGeom>
        </p:spPr>
      </p:pic>
      <p:sp>
        <p:nvSpPr>
          <p:cNvPr id="5" name="爆発 2 4"/>
          <p:cNvSpPr/>
          <p:nvPr/>
        </p:nvSpPr>
        <p:spPr>
          <a:xfrm>
            <a:off x="-1252218" y="4368800"/>
            <a:ext cx="45719" cy="45719"/>
          </a:xfrm>
          <a:prstGeom prst="irregularSeal2">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cSld>
  <p:clrMapOvr>
    <a:masterClrMapping/>
  </p:clrMapOvr>
  <p:transition spd="med" advTm="3766"/>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8"/>
</p:tagLst>
</file>

<file path=ppt/tags/tag2.xml><?xml version="1.0" encoding="utf-8"?>
<p:tagLst xmlns:a="http://schemas.openxmlformats.org/drawingml/2006/main" xmlns:r="http://schemas.openxmlformats.org/officeDocument/2006/relationships" xmlns:p="http://schemas.openxmlformats.org/presentationml/2006/main">
  <p:tag name="TIMING" val="|3.5"/>
</p:tagLst>
</file>

<file path=ppt/tags/tag3.xml><?xml version="1.0" encoding="utf-8"?>
<p:tagLst xmlns:a="http://schemas.openxmlformats.org/drawingml/2006/main" xmlns:r="http://schemas.openxmlformats.org/officeDocument/2006/relationships" xmlns:p="http://schemas.openxmlformats.org/presentationml/2006/main">
  <p:tag name="TIMING" val="|10|0.9|1.5"/>
</p:tagLst>
</file>

<file path=ppt/tags/tag4.xml><?xml version="1.0" encoding="utf-8"?>
<p:tagLst xmlns:a="http://schemas.openxmlformats.org/drawingml/2006/main" xmlns:r="http://schemas.openxmlformats.org/officeDocument/2006/relationships" xmlns:p="http://schemas.openxmlformats.org/presentationml/2006/main">
  <p:tag name="TIMING" val="|0.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そよ風">
  <a:themeElements>
    <a:clrScheme name="そよ風">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そよ風">
      <a:majorFont>
        <a:latin typeface="News Gothic MT"/>
        <a:ea typeface=""/>
        <a:cs typeface=""/>
        <a:font script="Jpan" typeface="ＭＳ Ｐゴシック"/>
      </a:majorFont>
      <a:minorFont>
        <a:latin typeface="News Gothic MT"/>
        <a:ea typeface=""/>
        <a:cs typeface=""/>
        <a:font script="Jpan" typeface="ＭＳ Ｐゴシック"/>
      </a:minorFont>
    </a:fontScheme>
    <a:fmtScheme name="そよ風">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Gradient">
  <a:themeElements>
    <a:clrScheme name="Gradient">
      <a:dk1>
        <a:srgbClr val="000000"/>
      </a:dk1>
      <a:lt1>
        <a:srgbClr val="FFFFFF"/>
      </a:lt1>
      <a:dk2>
        <a:srgbClr val="53585F"/>
      </a:dk2>
      <a:lt2>
        <a:srgbClr val="DCDEE0"/>
      </a:lt2>
      <a:accent1>
        <a:srgbClr val="0065C1"/>
      </a:accent1>
      <a:accent2>
        <a:srgbClr val="189B1A"/>
      </a:accent2>
      <a:accent3>
        <a:srgbClr val="008C91"/>
      </a:accent3>
      <a:accent4>
        <a:srgbClr val="5747C1"/>
      </a:accent4>
      <a:accent5>
        <a:srgbClr val="971817"/>
      </a:accent5>
      <a:accent6>
        <a:srgbClr val="BC8027"/>
      </a:accent6>
      <a:hlink>
        <a:srgbClr val="0000FF"/>
      </a:hlink>
      <a:folHlink>
        <a:srgbClr val="FF00FF"/>
      </a:folHlink>
    </a:clrScheme>
    <a:fontScheme name="Gradient">
      <a:majorFont>
        <a:latin typeface="ヒラギノ角ゴ ProN W3"/>
        <a:ea typeface="ヒラギノ角ゴ ProN W3"/>
        <a:cs typeface="ヒラギノ角ゴ ProN W3"/>
      </a:majorFont>
      <a:minorFont>
        <a:latin typeface="ヒラギノ角ゴ ProN W3"/>
        <a:ea typeface="ヒラギノ角ゴ ProN W3"/>
        <a:cs typeface="ヒラギノ角ゴ ProN W3"/>
      </a:minorFont>
    </a:fontScheme>
    <a:fmtScheme name="Gradie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r="18900000" rotWithShape="0">
              <a:srgbClr val="000000">
                <a:alpha val="80000"/>
              </a:srgbClr>
            </a:outerShdw>
          </a:effectLst>
        </a:effectStyle>
        <a:effectStyle>
          <a:effectLst>
            <a:outerShdw blurRad="76200" dir="18900000" rotWithShape="0">
              <a:srgbClr val="000000">
                <a:alpha val="80000"/>
              </a:srgbClr>
            </a:outerShdw>
          </a:effectLst>
        </a:effectStyle>
        <a:effectStyle>
          <a:effectLst>
            <a:outerShdw blurRad="76200" dir="18900000" rotWithShape="0">
              <a:srgbClr val="000000">
                <a:alpha val="8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rgbClr val="0066C1"/>
            </a:gs>
            <a:gs pos="100000">
              <a:srgbClr val="094593"/>
            </a:gs>
          </a:gsLst>
          <a:lin ang="5400000" scaled="0"/>
        </a:gradFill>
        <a:ln w="12700" cap="flat">
          <a:noFill/>
          <a:miter lim="400000"/>
        </a:ln>
        <a:effectLst>
          <a:outerShdw blurRad="76200" dir="18900000" rotWithShape="0">
            <a:srgbClr val="000000">
              <a:alpha val="8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outerShdw blurRad="25400" dist="23998" dir="2700000" rotWithShape="0">
                <a:srgbClr val="000000">
                  <a:alpha val="31034"/>
                </a:srgbClr>
              </a:outerShdw>
            </a:effectLst>
            <a:uFillTx/>
            <a:latin typeface="+mn-lt"/>
            <a:ea typeface="+mn-ea"/>
            <a:cs typeface="+mn-cs"/>
            <a:sym typeface="ヒラギノ角ゴ ProN W3"/>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n-lt"/>
            <a:ea typeface="+mn-ea"/>
            <a:cs typeface="+mn-cs"/>
            <a:sym typeface="ヒラギノ角ゴ ProN W3"/>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Override1.xml><?xml version="1.0" encoding="utf-8"?>
<a:themeOverride xmlns:a="http://schemas.openxmlformats.org/drawingml/2006/main">
  <a:clrScheme name="新しいプレゼンテーショ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新しいプレゼンテーション">
    <a:majorFont>
      <a:latin typeface="Times"/>
      <a:ea typeface="Osaka"/>
      <a:cs typeface=""/>
    </a:majorFont>
    <a:minorFont>
      <a:latin typeface="Times"/>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そよ風.thmx</Template>
  <TotalTime>2500</TotalTime>
  <Words>3190</Words>
  <Application>Microsoft Office PowerPoint</Application>
  <PresentationFormat>ユーザー設定</PresentationFormat>
  <Paragraphs>455</Paragraphs>
  <Slides>48</Slides>
  <Notes>32</Notes>
  <HiddenSlides>0</HiddenSlides>
  <MMClips>0</MMClips>
  <ScaleCrop>false</ScaleCrop>
  <HeadingPairs>
    <vt:vector size="8" baseType="variant">
      <vt:variant>
        <vt:lpstr>使用されているフォント</vt:lpstr>
      </vt:variant>
      <vt:variant>
        <vt:i4>35</vt:i4>
      </vt:variant>
      <vt:variant>
        <vt:lpstr>テーマ</vt:lpstr>
      </vt:variant>
      <vt:variant>
        <vt:i4>1</vt:i4>
      </vt:variant>
      <vt:variant>
        <vt:lpstr>埋め込まれた OLE サーバー</vt:lpstr>
      </vt:variant>
      <vt:variant>
        <vt:i4>3</vt:i4>
      </vt:variant>
      <vt:variant>
        <vt:lpstr>スライド タイトル</vt:lpstr>
      </vt:variant>
      <vt:variant>
        <vt:i4>48</vt:i4>
      </vt:variant>
    </vt:vector>
  </HeadingPairs>
  <TitlesOfParts>
    <vt:vector size="87" baseType="lpstr">
      <vt:lpstr>ＤＦＰ太丸ゴシック体</vt:lpstr>
      <vt:lpstr>Gill Sans</vt:lpstr>
      <vt:lpstr>HGP創英角ﾎﾟｯﾌﾟ体</vt:lpstr>
      <vt:lpstr>HGSｺﾞｼｯｸE</vt:lpstr>
      <vt:lpstr>HGSｺﾞｼｯｸM</vt:lpstr>
      <vt:lpstr>HGS創英角ﾎﾟｯﾌﾟ体</vt:lpstr>
      <vt:lpstr>HGｺﾞｼｯｸM</vt:lpstr>
      <vt:lpstr>HG創英角ﾎﾟｯﾌﾟ体</vt:lpstr>
      <vt:lpstr>Lucida Grande</vt:lpstr>
      <vt:lpstr>ＭＳ Ｐゴシック</vt:lpstr>
      <vt:lpstr>ＭＳ Ｐ明朝</vt:lpstr>
      <vt:lpstr>ＭＳ ゴシック</vt:lpstr>
      <vt:lpstr>ＭＳ 明朝</vt:lpstr>
      <vt:lpstr>News Gothic MT</vt:lpstr>
      <vt:lpstr>Osaka</vt:lpstr>
      <vt:lpstr>ヒラギノ角ゴ Pro W6</vt:lpstr>
      <vt:lpstr>ヒラギノ角ゴ ProN W3</vt:lpstr>
      <vt:lpstr>ヒラギノ角ゴ ProN W6</vt:lpstr>
      <vt:lpstr>ヒラギノ角ゴ Std</vt:lpstr>
      <vt:lpstr>ヒラギノ角ゴ Std W8</vt:lpstr>
      <vt:lpstr>ヒラギノ角ゴ StdN</vt:lpstr>
      <vt:lpstr>ヒラギノ角ゴ StdN W8</vt:lpstr>
      <vt:lpstr>ヒラギノ丸ゴ ProN</vt:lpstr>
      <vt:lpstr>Arial</vt:lpstr>
      <vt:lpstr>Calibri</vt:lpstr>
      <vt:lpstr>Century Gothic</vt:lpstr>
      <vt:lpstr>Corbel</vt:lpstr>
      <vt:lpstr>Helvetica</vt:lpstr>
      <vt:lpstr>Segoe UI</vt:lpstr>
      <vt:lpstr>Tahoma</vt:lpstr>
      <vt:lpstr>Times</vt:lpstr>
      <vt:lpstr>Times New Roman</vt:lpstr>
      <vt:lpstr>Verdana</vt:lpstr>
      <vt:lpstr>Wingdings</vt:lpstr>
      <vt:lpstr>Wingdings 2</vt:lpstr>
      <vt:lpstr>そよ風</vt:lpstr>
      <vt:lpstr>Microsoft Excel 97-2003 Worksheet</vt:lpstr>
      <vt:lpstr>グラフ</vt:lpstr>
      <vt:lpstr>ビットマップ イメージ</vt:lpstr>
      <vt:lpstr>がんと共存共栄             〜がん予防を通じて〜　 　  第2710  地区 2  国際ロータリ第２７１０地区 ガバナー　 田原榮一    </vt:lpstr>
      <vt:lpstr>PowerPoint プレゼンテーション</vt:lpstr>
      <vt:lpstr>PowerPoint プレゼンテーション</vt:lpstr>
      <vt:lpstr>PowerPoint プレゼンテーション</vt:lpstr>
      <vt:lpstr>部位別がん死亡数（2012年）</vt:lpstr>
      <vt:lpstr>肺がん</vt:lpstr>
      <vt:lpstr>胃がん</vt:lpstr>
      <vt:lpstr>大腸がん</vt:lpstr>
      <vt:lpstr>がんとは？  がんは遺伝子の病気 </vt:lpstr>
      <vt:lpstr>PowerPoint プレゼンテーション</vt:lpstr>
      <vt:lpstr>PowerPoint プレゼンテーション</vt:lpstr>
      <vt:lpstr>PowerPoint プレゼンテーション</vt:lpstr>
      <vt:lpstr>がん予防</vt:lpstr>
      <vt:lpstr>　＊禁煙により、男性の場合、全がんの２９％、肺がんの６８％、胃がんの３３％、 　大腸がんの２２％が減ると推定。 ＊若い人の喫煙は危険で、20歳未満で喫煙を開始した人は、吸わない人の約6倍も 　肺がんによる死亡率が高い。  　＊タバコの最大の問題は、受動喫煙による他人への影響、即ち、受動喫煙で、まわりの人が吸い込む煙の方が、発がん性が高い。</vt:lpstr>
      <vt:lpstr>PowerPoint プレゼンテーション</vt:lpstr>
      <vt:lpstr>PowerPoint プレゼンテーション</vt:lpstr>
      <vt:lpstr>PowerPoint プレゼンテーション</vt:lpstr>
      <vt:lpstr>PowerPoint プレゼンテーション</vt:lpstr>
      <vt:lpstr>二次がん予防：がんで死なないようにする </vt:lpstr>
      <vt:lpstr>PowerPoint プレゼンテーション</vt:lpstr>
      <vt:lpstr>がん検診（健診）</vt:lpstr>
      <vt:lpstr>PowerPoint プレゼンテーション</vt:lpstr>
      <vt:lpstr>がん検診（対策型）の状況</vt:lpstr>
      <vt:lpstr>大腸がんの病期（ステージ）と5年生存率</vt:lpstr>
      <vt:lpstr>PowerPoint プレゼンテーション</vt:lpstr>
      <vt:lpstr>がん検診による早期発見の効果</vt:lpstr>
      <vt:lpstr>乳がん</vt:lpstr>
      <vt:lpstr>マンモグラフィ（乳房Ｘ線撮影）</vt:lpstr>
      <vt:lpstr>PowerPoint プレゼンテーション</vt:lpstr>
      <vt:lpstr>子宮がん（頸がん・体がん）</vt:lpstr>
      <vt:lpstr>子宮頸がんと 子宮体がん（内膜がん）</vt:lpstr>
      <vt:lpstr>子宮頸がん・子宮体がんの年齢別罹患率</vt:lpstr>
      <vt:lpstr>子宮頸がんの検査・診断</vt:lpstr>
      <vt:lpstr>子宮体がんの画像診断</vt:lpstr>
      <vt:lpstr>前立腺がん</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がん対策加速化プラン　（平成27年12月）　</vt:lpstr>
      <vt:lpstr>PowerPoint プレゼンテーション</vt:lpstr>
      <vt:lpstr>地区ガバナー信条とその意図  　地区ガバナー信条は、「奉仕の中にこそ幸福(幸せ)と平和がある」であり、その骨格は、職業奉仕の実践強化と人類の最大の敵であるがんの予防推進です。  　がん予防の推進については、我が国の社会問題、2025年に団塊世代が後期高齢者となり、がん難民大発生（3人に2人ががんに罹患）に対して、ロータリーの重点分野「疾病予防と治療」に相当する「がん予防の普及推進」を、3年間地区戦略計画として、「がん予防推進委員会」を設置。 　その具体的な活動方針は二つあり、一つは、我々ロータリアン一人ひとりが、がん予防を「生活習慣病」として把握し、がんの一次予防（禁煙・生活習慣改善）と二次予防（早期発見・早期治療）の推進です。もう一つは、職業スキルを生かした青少年へのがん教育です。 　がん予防とがん教育は、健康寿命の延長に繋がる地域づくであり、更には、次世代の人たちが健康に生きるために必要です。 　</vt:lpstr>
      <vt:lpstr>国際ロータリー第2710 地区がん予防の成果：   2017年1月末の地区内全クラブ73クラブ、3,308人からのアンケート調査では、全クラブが卓話を含めてがん予防に取り組んでいること、喫煙者で禁煙を試みた成功者は約40％、がん検診率は会員数の50%, がん予防推進委員による青少年へのがん教育や公開セミナーが展開されている（ロータリー友、5月号）。  　ロータリーが地域社会と共に取り組むがん予防の推進は、「職業奉仕という健全な精神は、がん予防による健全な身体に宿る」いう理念であり、今後もロータリアン一人ひとりが、 がんを防ぐための新12カ条を実践してまいります。  </vt:lpstr>
      <vt:lpstr>PowerPoint プレゼンテーション</vt:lpstr>
      <vt:lpstr>ガバナーの理念 「がんとかけて、共存共栄と解くー その心は、 長い自然史と予防の調和」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がん予防推進事業に、 何故ロータリーが取り組むのか  RI第2710地区 2016-17年度ガバナー 田原榮一</dc:title>
  <dc:creator>M.Fuse</dc:creator>
  <cp:lastModifiedBy>M.Fuse</cp:lastModifiedBy>
  <cp:revision>77</cp:revision>
  <dcterms:created xsi:type="dcterms:W3CDTF">2017-05-25T02:33:40Z</dcterms:created>
  <dcterms:modified xsi:type="dcterms:W3CDTF">2017-05-25T05:20:33Z</dcterms:modified>
</cp:coreProperties>
</file>